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handoutMasterIdLst>
    <p:handoutMasterId r:id="rId30"/>
  </p:handoutMasterIdLst>
  <p:sldIdLst>
    <p:sldId id="267" r:id="rId2"/>
    <p:sldId id="257" r:id="rId3"/>
    <p:sldId id="258" r:id="rId4"/>
    <p:sldId id="261" r:id="rId5"/>
    <p:sldId id="262" r:id="rId6"/>
    <p:sldId id="285" r:id="rId7"/>
    <p:sldId id="263" r:id="rId8"/>
    <p:sldId id="264" r:id="rId9"/>
    <p:sldId id="358" r:id="rId10"/>
    <p:sldId id="365" r:id="rId11"/>
    <p:sldId id="282" r:id="rId12"/>
    <p:sldId id="310" r:id="rId13"/>
    <p:sldId id="277" r:id="rId14"/>
    <p:sldId id="375" r:id="rId15"/>
    <p:sldId id="377" r:id="rId16"/>
    <p:sldId id="374" r:id="rId17"/>
    <p:sldId id="289" r:id="rId18"/>
    <p:sldId id="378" r:id="rId19"/>
    <p:sldId id="298" r:id="rId20"/>
    <p:sldId id="379" r:id="rId21"/>
    <p:sldId id="381" r:id="rId22"/>
    <p:sldId id="380" r:id="rId23"/>
    <p:sldId id="383" r:id="rId24"/>
    <p:sldId id="382" r:id="rId25"/>
    <p:sldId id="274" r:id="rId26"/>
    <p:sldId id="316" r:id="rId27"/>
    <p:sldId id="265" r:id="rId28"/>
    <p:sldId id="266" r:id="rId29"/>
  </p:sldIdLst>
  <p:sldSz cx="12192000" cy="6858000"/>
  <p:notesSz cx="6858000" cy="9144000"/>
  <p:embeddedFontLst>
    <p:embeddedFont>
      <p:font typeface="Aller" panose="020B0603020203020204" pitchFamily="34" charset="77"/>
      <p:regular r:id="rId31"/>
    </p:embeddedFont>
    <p:embeddedFont>
      <p:font typeface="Aller Light" panose="020B0403020203020204" pitchFamily="34" charset="77"/>
      <p:regular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Gill Sans MT" panose="020B0502020104020203" pitchFamily="34" charset="77"/>
      <p:regular r:id="rId41"/>
      <p:bold r:id="rId42"/>
      <p:italic r:id="rId43"/>
      <p:boldItalic r:id="rId44"/>
    </p:embeddedFont>
    <p:embeddedFont>
      <p:font typeface="Kristen ITC" panose="03050502040202030202" pitchFamily="66" charset="77"/>
      <p:regular r:id="rId45"/>
    </p:embeddedFont>
    <p:embeddedFont>
      <p:font typeface="Wingdings 2" pitchFamily="2" charset="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Leas" initials="DL" lastIdx="1" clrIdx="0">
    <p:extLst>
      <p:ext uri="{19B8F6BF-5375-455C-9EA6-DF929625EA0E}">
        <p15:presenceInfo xmlns:p15="http://schemas.microsoft.com/office/powerpoint/2012/main" userId="S::dawn.leas@wilkes.edu::0a7a4481-b61b-4347-8d97-a317b7f7ff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43"/>
    <p:restoredTop sz="96327"/>
  </p:normalViewPr>
  <p:slideViewPr>
    <p:cSldViewPr snapToGrid="0" snapToObjects="1">
      <p:cViewPr varScale="1">
        <p:scale>
          <a:sx n="116" d="100"/>
          <a:sy n="116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9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ets.org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LFD73ldUCWU?start=21&amp;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148285" y="1822223"/>
            <a:ext cx="10480505" cy="1978986"/>
          </a:xfrm>
        </p:spPr>
        <p:txBody>
          <a:bodyPr>
            <a:normAutofit/>
          </a:bodyPr>
          <a:lstStyle/>
          <a:p>
            <a:r>
              <a:rPr lang="en-US" sz="4800" dirty="0"/>
              <a:t>Diamante Poem</a:t>
            </a:r>
            <a:br>
              <a:rPr lang="en-US" sz="2000" dirty="0"/>
            </a:br>
            <a:r>
              <a:rPr lang="en-US" sz="2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3398755" y="3512951"/>
            <a:ext cx="8324191" cy="961330"/>
          </a:xfrm>
        </p:spPr>
        <p:txBody>
          <a:bodyPr>
            <a:normAutofit/>
          </a:bodyPr>
          <a:lstStyle/>
          <a:p>
            <a:r>
              <a:rPr lang="en-US" sz="2400" dirty="0"/>
              <a:t>Lesson 5		4</a:t>
            </a:r>
            <a:r>
              <a:rPr lang="en-US" sz="2400" baseline="30000" dirty="0"/>
              <a:t>th</a:t>
            </a:r>
            <a:r>
              <a:rPr lang="en-US" sz="2400" dirty="0"/>
              <a:t> grade		Mrs. </a:t>
            </a:r>
            <a:r>
              <a:rPr lang="en-US" sz="2400" dirty="0" err="1"/>
              <a:t>Sefchik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562A8-E275-484C-BA1D-0CEE7D23432A}"/>
              </a:ext>
            </a:extLst>
          </p:cNvPr>
          <p:cNvSpPr txBox="1"/>
          <p:nvPr/>
        </p:nvSpPr>
        <p:spPr>
          <a:xfrm>
            <a:off x="2170887" y="256478"/>
            <a:ext cx="777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094C80"/>
                </a:solidFill>
                <a:latin typeface="Segoe Print" panose="02000800000000000000" pitchFamily="2" charset="0"/>
              </a:rPr>
              <a:t>History of Diamante Poem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2C489-B4E3-FB43-8FCE-6764CC2A7182}"/>
              </a:ext>
            </a:extLst>
          </p:cNvPr>
          <p:cNvSpPr txBox="1"/>
          <p:nvPr/>
        </p:nvSpPr>
        <p:spPr>
          <a:xfrm>
            <a:off x="4216896" y="1352054"/>
            <a:ext cx="3758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Created in 1969 by Iris </a:t>
            </a:r>
            <a:r>
              <a:rPr lang="en-US" sz="2400" dirty="0" err="1">
                <a:solidFill>
                  <a:srgbClr val="094C80"/>
                </a:solidFill>
                <a:highlight>
                  <a:srgbClr val="00FFFF"/>
                </a:highlight>
              </a:rPr>
              <a:t>Tiedt</a:t>
            </a:r>
            <a:endParaRPr lang="en-US" sz="2400" dirty="0">
              <a:solidFill>
                <a:srgbClr val="094C80"/>
              </a:solidFill>
              <a:highlight>
                <a:srgbClr val="00FFFF"/>
              </a:highlight>
            </a:endParaRPr>
          </a:p>
          <a:p>
            <a:endParaRPr lang="en-US" dirty="0">
              <a:solidFill>
                <a:srgbClr val="094C80"/>
              </a:solidFill>
            </a:endParaRPr>
          </a:p>
          <a:p>
            <a:endParaRPr lang="en-US" dirty="0">
              <a:solidFill>
                <a:srgbClr val="094C8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76BBFD-FFE6-B34E-A725-0A8A88EDBDEA}"/>
              </a:ext>
            </a:extLst>
          </p:cNvPr>
          <p:cNvSpPr txBox="1"/>
          <p:nvPr/>
        </p:nvSpPr>
        <p:spPr>
          <a:xfrm>
            <a:off x="3422030" y="2139654"/>
            <a:ext cx="6755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94C80"/>
                </a:solidFill>
                <a:highlight>
                  <a:srgbClr val="00FFFF"/>
                </a:highlight>
              </a:rPr>
              <a:t>Diamante means diamond in Spanish + Italian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75DAC-E0EC-8C4C-847F-20F92649F9EC}"/>
              </a:ext>
            </a:extLst>
          </p:cNvPr>
          <p:cNvSpPr txBox="1"/>
          <p:nvPr/>
        </p:nvSpPr>
        <p:spPr>
          <a:xfrm>
            <a:off x="1730599" y="3129191"/>
            <a:ext cx="9287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Because it’s in the shape of a diamond, it’s also a concrete or shape poem</a:t>
            </a:r>
          </a:p>
          <a:p>
            <a:endParaRPr lang="en-US" dirty="0">
              <a:solidFill>
                <a:srgbClr val="094C80"/>
              </a:solidFill>
            </a:endParaRPr>
          </a:p>
          <a:p>
            <a:endParaRPr lang="en-US" dirty="0">
              <a:solidFill>
                <a:srgbClr val="094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1355271" y="307726"/>
            <a:ext cx="9481457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5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Diamante Poem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888F98-3191-0943-A1EE-81252DEB9DEE}"/>
              </a:ext>
            </a:extLst>
          </p:cNvPr>
          <p:cNvSpPr txBox="1"/>
          <p:nvPr/>
        </p:nvSpPr>
        <p:spPr>
          <a:xfrm>
            <a:off x="409773" y="1516567"/>
            <a:ext cx="590924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94C80"/>
                </a:solidFill>
              </a:rPr>
              <a:t>Winter</a:t>
            </a:r>
          </a:p>
          <a:p>
            <a:pPr algn="ctr"/>
            <a:r>
              <a:rPr lang="en-US" sz="2800" dirty="0">
                <a:solidFill>
                  <a:srgbClr val="094C80"/>
                </a:solidFill>
              </a:rPr>
              <a:t>Icy. Grey.</a:t>
            </a:r>
          </a:p>
          <a:p>
            <a:pPr algn="ctr"/>
            <a:r>
              <a:rPr lang="en-US" sz="2800" dirty="0">
                <a:solidFill>
                  <a:srgbClr val="094C80"/>
                </a:solidFill>
              </a:rPr>
              <a:t>Snowing, sledding, skiing</a:t>
            </a:r>
          </a:p>
          <a:p>
            <a:pPr algn="ctr"/>
            <a:r>
              <a:rPr lang="en-US" sz="2800" dirty="0">
                <a:solidFill>
                  <a:srgbClr val="094C80"/>
                </a:solidFill>
              </a:rPr>
              <a:t>Hot chocolate, boots, </a:t>
            </a:r>
            <a:r>
              <a:rPr lang="en-US" sz="2800" dirty="0">
                <a:solidFill>
                  <a:srgbClr val="F99520"/>
                </a:solidFill>
              </a:rPr>
              <a:t>iced tea, flip-flops</a:t>
            </a:r>
          </a:p>
          <a:p>
            <a:pPr algn="ctr"/>
            <a:r>
              <a:rPr lang="en-US" sz="2800" dirty="0">
                <a:solidFill>
                  <a:srgbClr val="F99520"/>
                </a:solidFill>
              </a:rPr>
              <a:t>Swimming, sunning, snorkeling</a:t>
            </a:r>
          </a:p>
          <a:p>
            <a:pPr algn="ctr"/>
            <a:r>
              <a:rPr lang="en-US" sz="2800" dirty="0">
                <a:solidFill>
                  <a:srgbClr val="F99520"/>
                </a:solidFill>
              </a:rPr>
              <a:t>Humid. Bright.</a:t>
            </a:r>
          </a:p>
          <a:p>
            <a:pPr algn="ctr"/>
            <a:r>
              <a:rPr lang="en-US" sz="2800" b="1" dirty="0">
                <a:solidFill>
                  <a:srgbClr val="F99520"/>
                </a:solidFill>
              </a:rPr>
              <a:t>Summer</a:t>
            </a:r>
          </a:p>
          <a:p>
            <a:pPr algn="ctr"/>
            <a:endParaRPr lang="en-US" sz="1400" b="1" dirty="0">
              <a:solidFill>
                <a:srgbClr val="F99520"/>
              </a:solidFill>
            </a:endParaRPr>
          </a:p>
          <a:p>
            <a:pPr algn="ctr"/>
            <a:r>
              <a:rPr lang="en-US" sz="1600" dirty="0">
                <a:solidFill>
                  <a:srgbClr val="094C80"/>
                </a:solidFill>
              </a:rPr>
              <a:t>By Mrs. Leas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F6611-0EE5-3A47-A73B-4FB8D8DD89C5}"/>
              </a:ext>
            </a:extLst>
          </p:cNvPr>
          <p:cNvSpPr txBox="1"/>
          <p:nvPr/>
        </p:nvSpPr>
        <p:spPr>
          <a:xfrm>
            <a:off x="7077636" y="1516567"/>
            <a:ext cx="43295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99520"/>
                </a:solidFill>
              </a:rPr>
              <a:t>Cat</a:t>
            </a:r>
            <a:br>
              <a:rPr lang="en-US" sz="2800" dirty="0">
                <a:solidFill>
                  <a:srgbClr val="F99520"/>
                </a:solidFill>
              </a:rPr>
            </a:br>
            <a:r>
              <a:rPr lang="en-US" sz="2800" dirty="0">
                <a:solidFill>
                  <a:srgbClr val="F99520"/>
                </a:solidFill>
              </a:rPr>
              <a:t>Gentle, Sleepy</a:t>
            </a:r>
            <a:br>
              <a:rPr lang="en-US" sz="2800" dirty="0">
                <a:solidFill>
                  <a:srgbClr val="F99520"/>
                </a:solidFill>
              </a:rPr>
            </a:br>
            <a:r>
              <a:rPr lang="en-US" sz="2800" dirty="0">
                <a:solidFill>
                  <a:srgbClr val="F99520"/>
                </a:solidFill>
              </a:rPr>
              <a:t>Purring, Meowing, Scratching</a:t>
            </a:r>
            <a:br>
              <a:rPr lang="en-US" sz="2800" dirty="0">
                <a:solidFill>
                  <a:srgbClr val="F99520"/>
                </a:solidFill>
              </a:rPr>
            </a:br>
            <a:r>
              <a:rPr lang="en-US" sz="2800" dirty="0">
                <a:solidFill>
                  <a:srgbClr val="F99520"/>
                </a:solidFill>
              </a:rPr>
              <a:t>Whiskers, Fur, </a:t>
            </a:r>
            <a:r>
              <a:rPr lang="en-US" sz="2800" dirty="0">
                <a:solidFill>
                  <a:srgbClr val="094C80"/>
                </a:solidFill>
              </a:rPr>
              <a:t>Collar, Leash</a:t>
            </a:r>
            <a:br>
              <a:rPr lang="en-US" sz="2800" dirty="0">
                <a:solidFill>
                  <a:srgbClr val="094C80"/>
                </a:solidFill>
              </a:rPr>
            </a:br>
            <a:r>
              <a:rPr lang="en-US" sz="2800" dirty="0">
                <a:solidFill>
                  <a:srgbClr val="094C80"/>
                </a:solidFill>
              </a:rPr>
              <a:t>Barking, Licking, Digging</a:t>
            </a:r>
            <a:br>
              <a:rPr lang="en-US" sz="2800" dirty="0">
                <a:solidFill>
                  <a:srgbClr val="094C80"/>
                </a:solidFill>
              </a:rPr>
            </a:br>
            <a:r>
              <a:rPr lang="en-US" sz="2800" dirty="0">
                <a:solidFill>
                  <a:srgbClr val="094C80"/>
                </a:solidFill>
              </a:rPr>
              <a:t>Slobbery, Playful</a:t>
            </a:r>
            <a:br>
              <a:rPr lang="en-US" sz="2800" dirty="0">
                <a:solidFill>
                  <a:srgbClr val="094C80"/>
                </a:solidFill>
              </a:rPr>
            </a:br>
            <a:r>
              <a:rPr lang="en-US" sz="2800" b="1" dirty="0">
                <a:solidFill>
                  <a:srgbClr val="094C80"/>
                </a:solidFill>
              </a:rPr>
              <a:t>Dog</a:t>
            </a:r>
          </a:p>
          <a:p>
            <a:pPr algn="ctr"/>
            <a:endParaRPr lang="en-US" sz="1400" b="1" dirty="0">
              <a:solidFill>
                <a:srgbClr val="094C80"/>
              </a:solidFill>
            </a:endParaRPr>
          </a:p>
          <a:p>
            <a:pPr algn="ctr"/>
            <a:r>
              <a:rPr lang="en-US" sz="1600" dirty="0">
                <a:solidFill>
                  <a:srgbClr val="F99520"/>
                </a:solidFill>
              </a:rPr>
              <a:t>By: Kenn Nesbitt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098435-4500-8147-93C0-0C982037706B}"/>
              </a:ext>
            </a:extLst>
          </p:cNvPr>
          <p:cNvSpPr/>
          <p:nvPr/>
        </p:nvSpPr>
        <p:spPr>
          <a:xfrm>
            <a:off x="409773" y="1403287"/>
            <a:ext cx="5909246" cy="3745043"/>
          </a:xfrm>
          <a:custGeom>
            <a:avLst/>
            <a:gdLst>
              <a:gd name="connsiteX0" fmla="*/ 0 w 5909246"/>
              <a:gd name="connsiteY0" fmla="*/ 0 h 3745043"/>
              <a:gd name="connsiteX1" fmla="*/ 597490 w 5909246"/>
              <a:gd name="connsiteY1" fmla="*/ 0 h 3745043"/>
              <a:gd name="connsiteX2" fmla="*/ 1076796 w 5909246"/>
              <a:gd name="connsiteY2" fmla="*/ 0 h 3745043"/>
              <a:gd name="connsiteX3" fmla="*/ 1851564 w 5909246"/>
              <a:gd name="connsiteY3" fmla="*/ 0 h 3745043"/>
              <a:gd name="connsiteX4" fmla="*/ 2449054 w 5909246"/>
              <a:gd name="connsiteY4" fmla="*/ 0 h 3745043"/>
              <a:gd name="connsiteX5" fmla="*/ 3046545 w 5909246"/>
              <a:gd name="connsiteY5" fmla="*/ 0 h 3745043"/>
              <a:gd name="connsiteX6" fmla="*/ 3821312 w 5909246"/>
              <a:gd name="connsiteY6" fmla="*/ 0 h 3745043"/>
              <a:gd name="connsiteX7" fmla="*/ 4359710 w 5909246"/>
              <a:gd name="connsiteY7" fmla="*/ 0 h 3745043"/>
              <a:gd name="connsiteX8" fmla="*/ 5134478 w 5909246"/>
              <a:gd name="connsiteY8" fmla="*/ 0 h 3745043"/>
              <a:gd name="connsiteX9" fmla="*/ 5909246 w 5909246"/>
              <a:gd name="connsiteY9" fmla="*/ 0 h 3745043"/>
              <a:gd name="connsiteX10" fmla="*/ 5909246 w 5909246"/>
              <a:gd name="connsiteY10" fmla="*/ 624174 h 3745043"/>
              <a:gd name="connsiteX11" fmla="*/ 5909246 w 5909246"/>
              <a:gd name="connsiteY11" fmla="*/ 1248348 h 3745043"/>
              <a:gd name="connsiteX12" fmla="*/ 5909246 w 5909246"/>
              <a:gd name="connsiteY12" fmla="*/ 1909972 h 3745043"/>
              <a:gd name="connsiteX13" fmla="*/ 5909246 w 5909246"/>
              <a:gd name="connsiteY13" fmla="*/ 2421794 h 3745043"/>
              <a:gd name="connsiteX14" fmla="*/ 5909246 w 5909246"/>
              <a:gd name="connsiteY14" fmla="*/ 3045968 h 3745043"/>
              <a:gd name="connsiteX15" fmla="*/ 5909246 w 5909246"/>
              <a:gd name="connsiteY15" fmla="*/ 3745043 h 3745043"/>
              <a:gd name="connsiteX16" fmla="*/ 5252663 w 5909246"/>
              <a:gd name="connsiteY16" fmla="*/ 3745043 h 3745043"/>
              <a:gd name="connsiteX17" fmla="*/ 4477895 w 5909246"/>
              <a:gd name="connsiteY17" fmla="*/ 3745043 h 3745043"/>
              <a:gd name="connsiteX18" fmla="*/ 3821312 w 5909246"/>
              <a:gd name="connsiteY18" fmla="*/ 3745043 h 3745043"/>
              <a:gd name="connsiteX19" fmla="*/ 3342007 w 5909246"/>
              <a:gd name="connsiteY19" fmla="*/ 3745043 h 3745043"/>
              <a:gd name="connsiteX20" fmla="*/ 2803609 w 5909246"/>
              <a:gd name="connsiteY20" fmla="*/ 3745043 h 3745043"/>
              <a:gd name="connsiteX21" fmla="*/ 2028841 w 5909246"/>
              <a:gd name="connsiteY21" fmla="*/ 3745043 h 3745043"/>
              <a:gd name="connsiteX22" fmla="*/ 1372258 w 5909246"/>
              <a:gd name="connsiteY22" fmla="*/ 3745043 h 3745043"/>
              <a:gd name="connsiteX23" fmla="*/ 833860 w 5909246"/>
              <a:gd name="connsiteY23" fmla="*/ 3745043 h 3745043"/>
              <a:gd name="connsiteX24" fmla="*/ 0 w 5909246"/>
              <a:gd name="connsiteY24" fmla="*/ 3745043 h 3745043"/>
              <a:gd name="connsiteX25" fmla="*/ 0 w 5909246"/>
              <a:gd name="connsiteY25" fmla="*/ 3233220 h 3745043"/>
              <a:gd name="connsiteX26" fmla="*/ 0 w 5909246"/>
              <a:gd name="connsiteY26" fmla="*/ 2721398 h 3745043"/>
              <a:gd name="connsiteX27" fmla="*/ 0 w 5909246"/>
              <a:gd name="connsiteY27" fmla="*/ 2059774 h 3745043"/>
              <a:gd name="connsiteX28" fmla="*/ 0 w 5909246"/>
              <a:gd name="connsiteY28" fmla="*/ 1510501 h 3745043"/>
              <a:gd name="connsiteX29" fmla="*/ 0 w 5909246"/>
              <a:gd name="connsiteY29" fmla="*/ 811426 h 3745043"/>
              <a:gd name="connsiteX30" fmla="*/ 0 w 5909246"/>
              <a:gd name="connsiteY30" fmla="*/ 0 h 374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09246" h="3745043" extrusionOk="0">
                <a:moveTo>
                  <a:pt x="0" y="0"/>
                </a:moveTo>
                <a:cubicBezTo>
                  <a:pt x="122815" y="-8187"/>
                  <a:pt x="393813" y="6767"/>
                  <a:pt x="597490" y="0"/>
                </a:cubicBezTo>
                <a:cubicBezTo>
                  <a:pt x="801167" y="-6767"/>
                  <a:pt x="872958" y="8806"/>
                  <a:pt x="1076796" y="0"/>
                </a:cubicBezTo>
                <a:cubicBezTo>
                  <a:pt x="1280634" y="-8806"/>
                  <a:pt x="1618811" y="-34217"/>
                  <a:pt x="1851564" y="0"/>
                </a:cubicBezTo>
                <a:cubicBezTo>
                  <a:pt x="2084317" y="34217"/>
                  <a:pt x="2236078" y="24617"/>
                  <a:pt x="2449054" y="0"/>
                </a:cubicBezTo>
                <a:cubicBezTo>
                  <a:pt x="2662030" y="-24617"/>
                  <a:pt x="2768506" y="15788"/>
                  <a:pt x="3046545" y="0"/>
                </a:cubicBezTo>
                <a:cubicBezTo>
                  <a:pt x="3324584" y="-15788"/>
                  <a:pt x="3525428" y="-18134"/>
                  <a:pt x="3821312" y="0"/>
                </a:cubicBezTo>
                <a:cubicBezTo>
                  <a:pt x="4117196" y="18134"/>
                  <a:pt x="4133656" y="13206"/>
                  <a:pt x="4359710" y="0"/>
                </a:cubicBezTo>
                <a:cubicBezTo>
                  <a:pt x="4585764" y="-13206"/>
                  <a:pt x="4854171" y="-26848"/>
                  <a:pt x="5134478" y="0"/>
                </a:cubicBezTo>
                <a:cubicBezTo>
                  <a:pt x="5414785" y="26848"/>
                  <a:pt x="5738114" y="10998"/>
                  <a:pt x="5909246" y="0"/>
                </a:cubicBezTo>
                <a:cubicBezTo>
                  <a:pt x="5883343" y="221800"/>
                  <a:pt x="5923827" y="496520"/>
                  <a:pt x="5909246" y="624174"/>
                </a:cubicBezTo>
                <a:cubicBezTo>
                  <a:pt x="5894665" y="751828"/>
                  <a:pt x="5884549" y="1079033"/>
                  <a:pt x="5909246" y="1248348"/>
                </a:cubicBezTo>
                <a:cubicBezTo>
                  <a:pt x="5933943" y="1417663"/>
                  <a:pt x="5935120" y="1598452"/>
                  <a:pt x="5909246" y="1909972"/>
                </a:cubicBezTo>
                <a:cubicBezTo>
                  <a:pt x="5883372" y="2221492"/>
                  <a:pt x="5930405" y="2235977"/>
                  <a:pt x="5909246" y="2421794"/>
                </a:cubicBezTo>
                <a:cubicBezTo>
                  <a:pt x="5888087" y="2607611"/>
                  <a:pt x="5932101" y="2912326"/>
                  <a:pt x="5909246" y="3045968"/>
                </a:cubicBezTo>
                <a:cubicBezTo>
                  <a:pt x="5886391" y="3179610"/>
                  <a:pt x="5935860" y="3503873"/>
                  <a:pt x="5909246" y="3745043"/>
                </a:cubicBezTo>
                <a:cubicBezTo>
                  <a:pt x="5618459" y="3759975"/>
                  <a:pt x="5500498" y="3770400"/>
                  <a:pt x="5252663" y="3745043"/>
                </a:cubicBezTo>
                <a:cubicBezTo>
                  <a:pt x="5004828" y="3719686"/>
                  <a:pt x="4828203" y="3719972"/>
                  <a:pt x="4477895" y="3745043"/>
                </a:cubicBezTo>
                <a:cubicBezTo>
                  <a:pt x="4127587" y="3770114"/>
                  <a:pt x="3957299" y="3762856"/>
                  <a:pt x="3821312" y="3745043"/>
                </a:cubicBezTo>
                <a:cubicBezTo>
                  <a:pt x="3685325" y="3727230"/>
                  <a:pt x="3469794" y="3759248"/>
                  <a:pt x="3342007" y="3745043"/>
                </a:cubicBezTo>
                <a:cubicBezTo>
                  <a:pt x="3214221" y="3730838"/>
                  <a:pt x="3045831" y="3760038"/>
                  <a:pt x="2803609" y="3745043"/>
                </a:cubicBezTo>
                <a:cubicBezTo>
                  <a:pt x="2561387" y="3730048"/>
                  <a:pt x="2346978" y="3740122"/>
                  <a:pt x="2028841" y="3745043"/>
                </a:cubicBezTo>
                <a:cubicBezTo>
                  <a:pt x="1710704" y="3749964"/>
                  <a:pt x="1507878" y="3766111"/>
                  <a:pt x="1372258" y="3745043"/>
                </a:cubicBezTo>
                <a:cubicBezTo>
                  <a:pt x="1236638" y="3723975"/>
                  <a:pt x="1050010" y="3727221"/>
                  <a:pt x="833860" y="3745043"/>
                </a:cubicBezTo>
                <a:cubicBezTo>
                  <a:pt x="617710" y="3762865"/>
                  <a:pt x="369239" y="3717232"/>
                  <a:pt x="0" y="3745043"/>
                </a:cubicBezTo>
                <a:cubicBezTo>
                  <a:pt x="4632" y="3552178"/>
                  <a:pt x="14019" y="3464295"/>
                  <a:pt x="0" y="3233220"/>
                </a:cubicBezTo>
                <a:cubicBezTo>
                  <a:pt x="-14019" y="3002145"/>
                  <a:pt x="14658" y="2962800"/>
                  <a:pt x="0" y="2721398"/>
                </a:cubicBezTo>
                <a:cubicBezTo>
                  <a:pt x="-14658" y="2479996"/>
                  <a:pt x="-18344" y="2292334"/>
                  <a:pt x="0" y="2059774"/>
                </a:cubicBezTo>
                <a:cubicBezTo>
                  <a:pt x="18344" y="1827214"/>
                  <a:pt x="-13224" y="1658839"/>
                  <a:pt x="0" y="1510501"/>
                </a:cubicBezTo>
                <a:cubicBezTo>
                  <a:pt x="13224" y="1362163"/>
                  <a:pt x="10860" y="965186"/>
                  <a:pt x="0" y="811426"/>
                </a:cubicBezTo>
                <a:cubicBezTo>
                  <a:pt x="-10860" y="657667"/>
                  <a:pt x="9755" y="334445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34B7C8-A173-FA41-AA7E-FF52EB3B7208}"/>
              </a:ext>
            </a:extLst>
          </p:cNvPr>
          <p:cNvSpPr/>
          <p:nvPr/>
        </p:nvSpPr>
        <p:spPr>
          <a:xfrm>
            <a:off x="6980663" y="1403287"/>
            <a:ext cx="4426556" cy="3745043"/>
          </a:xfrm>
          <a:custGeom>
            <a:avLst/>
            <a:gdLst>
              <a:gd name="connsiteX0" fmla="*/ 0 w 4426556"/>
              <a:gd name="connsiteY0" fmla="*/ 0 h 3745043"/>
              <a:gd name="connsiteX1" fmla="*/ 588100 w 4426556"/>
              <a:gd name="connsiteY1" fmla="*/ 0 h 3745043"/>
              <a:gd name="connsiteX2" fmla="*/ 1264730 w 4426556"/>
              <a:gd name="connsiteY2" fmla="*/ 0 h 3745043"/>
              <a:gd name="connsiteX3" fmla="*/ 1985627 w 4426556"/>
              <a:gd name="connsiteY3" fmla="*/ 0 h 3745043"/>
              <a:gd name="connsiteX4" fmla="*/ 2573726 w 4426556"/>
              <a:gd name="connsiteY4" fmla="*/ 0 h 3745043"/>
              <a:gd name="connsiteX5" fmla="*/ 3250357 w 4426556"/>
              <a:gd name="connsiteY5" fmla="*/ 0 h 3745043"/>
              <a:gd name="connsiteX6" fmla="*/ 3838456 w 4426556"/>
              <a:gd name="connsiteY6" fmla="*/ 0 h 3745043"/>
              <a:gd name="connsiteX7" fmla="*/ 4426556 w 4426556"/>
              <a:gd name="connsiteY7" fmla="*/ 0 h 3745043"/>
              <a:gd name="connsiteX8" fmla="*/ 4426556 w 4426556"/>
              <a:gd name="connsiteY8" fmla="*/ 699075 h 3745043"/>
              <a:gd name="connsiteX9" fmla="*/ 4426556 w 4426556"/>
              <a:gd name="connsiteY9" fmla="*/ 1248348 h 3745043"/>
              <a:gd name="connsiteX10" fmla="*/ 4426556 w 4426556"/>
              <a:gd name="connsiteY10" fmla="*/ 1760170 h 3745043"/>
              <a:gd name="connsiteX11" fmla="*/ 4426556 w 4426556"/>
              <a:gd name="connsiteY11" fmla="*/ 2384344 h 3745043"/>
              <a:gd name="connsiteX12" fmla="*/ 4426556 w 4426556"/>
              <a:gd name="connsiteY12" fmla="*/ 2971067 h 3745043"/>
              <a:gd name="connsiteX13" fmla="*/ 4426556 w 4426556"/>
              <a:gd name="connsiteY13" fmla="*/ 3745043 h 3745043"/>
              <a:gd name="connsiteX14" fmla="*/ 3926988 w 4426556"/>
              <a:gd name="connsiteY14" fmla="*/ 3745043 h 3745043"/>
              <a:gd name="connsiteX15" fmla="*/ 3294622 w 4426556"/>
              <a:gd name="connsiteY15" fmla="*/ 3745043 h 3745043"/>
              <a:gd name="connsiteX16" fmla="*/ 2573726 w 4426556"/>
              <a:gd name="connsiteY16" fmla="*/ 3745043 h 3745043"/>
              <a:gd name="connsiteX17" fmla="*/ 1897095 w 4426556"/>
              <a:gd name="connsiteY17" fmla="*/ 3745043 h 3745043"/>
              <a:gd name="connsiteX18" fmla="*/ 1353261 w 4426556"/>
              <a:gd name="connsiteY18" fmla="*/ 3745043 h 3745043"/>
              <a:gd name="connsiteX19" fmla="*/ 720896 w 4426556"/>
              <a:gd name="connsiteY19" fmla="*/ 3745043 h 3745043"/>
              <a:gd name="connsiteX20" fmla="*/ 0 w 4426556"/>
              <a:gd name="connsiteY20" fmla="*/ 3745043 h 3745043"/>
              <a:gd name="connsiteX21" fmla="*/ 0 w 4426556"/>
              <a:gd name="connsiteY21" fmla="*/ 3158320 h 3745043"/>
              <a:gd name="connsiteX22" fmla="*/ 0 w 4426556"/>
              <a:gd name="connsiteY22" fmla="*/ 2646497 h 3745043"/>
              <a:gd name="connsiteX23" fmla="*/ 0 w 4426556"/>
              <a:gd name="connsiteY23" fmla="*/ 2059774 h 3745043"/>
              <a:gd name="connsiteX24" fmla="*/ 0 w 4426556"/>
              <a:gd name="connsiteY24" fmla="*/ 1360699 h 3745043"/>
              <a:gd name="connsiteX25" fmla="*/ 0 w 4426556"/>
              <a:gd name="connsiteY25" fmla="*/ 848876 h 3745043"/>
              <a:gd name="connsiteX26" fmla="*/ 0 w 4426556"/>
              <a:gd name="connsiteY26" fmla="*/ 0 h 374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556" h="3745043" extrusionOk="0">
                <a:moveTo>
                  <a:pt x="0" y="0"/>
                </a:moveTo>
                <a:cubicBezTo>
                  <a:pt x="211053" y="-25026"/>
                  <a:pt x="451136" y="-13632"/>
                  <a:pt x="588100" y="0"/>
                </a:cubicBezTo>
                <a:cubicBezTo>
                  <a:pt x="725064" y="13632"/>
                  <a:pt x="1018490" y="16972"/>
                  <a:pt x="1264730" y="0"/>
                </a:cubicBezTo>
                <a:cubicBezTo>
                  <a:pt x="1510970" y="-16972"/>
                  <a:pt x="1815101" y="8040"/>
                  <a:pt x="1985627" y="0"/>
                </a:cubicBezTo>
                <a:cubicBezTo>
                  <a:pt x="2156153" y="-8040"/>
                  <a:pt x="2382055" y="5179"/>
                  <a:pt x="2573726" y="0"/>
                </a:cubicBezTo>
                <a:cubicBezTo>
                  <a:pt x="2765397" y="-5179"/>
                  <a:pt x="3014749" y="29326"/>
                  <a:pt x="3250357" y="0"/>
                </a:cubicBezTo>
                <a:cubicBezTo>
                  <a:pt x="3485965" y="-29326"/>
                  <a:pt x="3622677" y="-3508"/>
                  <a:pt x="3838456" y="0"/>
                </a:cubicBezTo>
                <a:cubicBezTo>
                  <a:pt x="4054235" y="3508"/>
                  <a:pt x="4181902" y="-11798"/>
                  <a:pt x="4426556" y="0"/>
                </a:cubicBezTo>
                <a:cubicBezTo>
                  <a:pt x="4402691" y="240134"/>
                  <a:pt x="4454333" y="493925"/>
                  <a:pt x="4426556" y="699075"/>
                </a:cubicBezTo>
                <a:cubicBezTo>
                  <a:pt x="4398779" y="904225"/>
                  <a:pt x="4408498" y="1014746"/>
                  <a:pt x="4426556" y="1248348"/>
                </a:cubicBezTo>
                <a:cubicBezTo>
                  <a:pt x="4444614" y="1481950"/>
                  <a:pt x="4449223" y="1613096"/>
                  <a:pt x="4426556" y="1760170"/>
                </a:cubicBezTo>
                <a:cubicBezTo>
                  <a:pt x="4403889" y="1907244"/>
                  <a:pt x="4445610" y="2110054"/>
                  <a:pt x="4426556" y="2384344"/>
                </a:cubicBezTo>
                <a:cubicBezTo>
                  <a:pt x="4407502" y="2658634"/>
                  <a:pt x="4428850" y="2833667"/>
                  <a:pt x="4426556" y="2971067"/>
                </a:cubicBezTo>
                <a:cubicBezTo>
                  <a:pt x="4424262" y="3108467"/>
                  <a:pt x="4459089" y="3369140"/>
                  <a:pt x="4426556" y="3745043"/>
                </a:cubicBezTo>
                <a:cubicBezTo>
                  <a:pt x="4225945" y="3722282"/>
                  <a:pt x="4040537" y="3736237"/>
                  <a:pt x="3926988" y="3745043"/>
                </a:cubicBezTo>
                <a:cubicBezTo>
                  <a:pt x="3813439" y="3753849"/>
                  <a:pt x="3524762" y="3739669"/>
                  <a:pt x="3294622" y="3745043"/>
                </a:cubicBezTo>
                <a:cubicBezTo>
                  <a:pt x="3064482" y="3750417"/>
                  <a:pt x="2888968" y="3773891"/>
                  <a:pt x="2573726" y="3745043"/>
                </a:cubicBezTo>
                <a:cubicBezTo>
                  <a:pt x="2258484" y="3716195"/>
                  <a:pt x="2039976" y="3748095"/>
                  <a:pt x="1897095" y="3745043"/>
                </a:cubicBezTo>
                <a:cubicBezTo>
                  <a:pt x="1754214" y="3741991"/>
                  <a:pt x="1599656" y="3740563"/>
                  <a:pt x="1353261" y="3745043"/>
                </a:cubicBezTo>
                <a:cubicBezTo>
                  <a:pt x="1106866" y="3749523"/>
                  <a:pt x="855353" y="3721890"/>
                  <a:pt x="720896" y="3745043"/>
                </a:cubicBezTo>
                <a:cubicBezTo>
                  <a:pt x="586439" y="3768196"/>
                  <a:pt x="273521" y="3734191"/>
                  <a:pt x="0" y="3745043"/>
                </a:cubicBezTo>
                <a:cubicBezTo>
                  <a:pt x="-16524" y="3551796"/>
                  <a:pt x="-22513" y="3382609"/>
                  <a:pt x="0" y="3158320"/>
                </a:cubicBezTo>
                <a:cubicBezTo>
                  <a:pt x="22513" y="2934031"/>
                  <a:pt x="-2689" y="2802530"/>
                  <a:pt x="0" y="2646497"/>
                </a:cubicBezTo>
                <a:cubicBezTo>
                  <a:pt x="2689" y="2490464"/>
                  <a:pt x="-11280" y="2285119"/>
                  <a:pt x="0" y="2059774"/>
                </a:cubicBezTo>
                <a:cubicBezTo>
                  <a:pt x="11280" y="1834429"/>
                  <a:pt x="-30964" y="1640254"/>
                  <a:pt x="0" y="1360699"/>
                </a:cubicBezTo>
                <a:cubicBezTo>
                  <a:pt x="30964" y="1081145"/>
                  <a:pt x="3876" y="1083255"/>
                  <a:pt x="0" y="848876"/>
                </a:cubicBezTo>
                <a:cubicBezTo>
                  <a:pt x="-3876" y="614497"/>
                  <a:pt x="-5981" y="259961"/>
                  <a:pt x="0" y="0"/>
                </a:cubicBezTo>
                <a:close/>
              </a:path>
            </a:pathLst>
          </a:custGeom>
          <a:noFill/>
          <a:ln>
            <a:solidFill>
              <a:srgbClr val="F99520"/>
            </a:solidFill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160694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-220338" y="358315"/>
            <a:ext cx="6837097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Brainstorming 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CE4D-5088-B34B-A536-A19887AA013B}"/>
              </a:ext>
            </a:extLst>
          </p:cNvPr>
          <p:cNvSpPr txBox="1"/>
          <p:nvPr/>
        </p:nvSpPr>
        <p:spPr>
          <a:xfrm>
            <a:off x="3231261" y="1510296"/>
            <a:ext cx="728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What opposites could we write about?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9A0C6-B9A6-2C43-B6E0-C767C230C816}"/>
              </a:ext>
            </a:extLst>
          </p:cNvPr>
          <p:cNvSpPr/>
          <p:nvPr/>
        </p:nvSpPr>
        <p:spPr>
          <a:xfrm>
            <a:off x="10035610" y="-38292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B882F2-A603-474F-B154-33015987446D}"/>
              </a:ext>
            </a:extLst>
          </p:cNvPr>
          <p:cNvSpPr/>
          <p:nvPr/>
        </p:nvSpPr>
        <p:spPr>
          <a:xfrm>
            <a:off x="98621" y="5030763"/>
            <a:ext cx="35121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94C80"/>
                </a:solidFill>
              </a:rPr>
              <a:t>Brainstormed first in small groups,</a:t>
            </a:r>
          </a:p>
          <a:p>
            <a:r>
              <a:rPr lang="en-US" sz="1400" dirty="0">
                <a:solidFill>
                  <a:srgbClr val="094C80"/>
                </a:solidFill>
              </a:rPr>
              <a:t> then as a group on 2-23-22. Mrs. </a:t>
            </a:r>
            <a:r>
              <a:rPr lang="en-US" sz="1400" dirty="0" err="1">
                <a:solidFill>
                  <a:srgbClr val="094C80"/>
                </a:solidFill>
              </a:rPr>
              <a:t>Sefchik</a:t>
            </a:r>
            <a:r>
              <a:rPr lang="en-US" sz="1400" dirty="0">
                <a:solidFill>
                  <a:srgbClr val="094C80"/>
                </a:solidFill>
              </a:rPr>
              <a:t> then</a:t>
            </a:r>
          </a:p>
          <a:p>
            <a:r>
              <a:rPr lang="en-US" sz="1400" dirty="0">
                <a:solidFill>
                  <a:srgbClr val="094C80"/>
                </a:solidFill>
              </a:rPr>
              <a:t>suggested that all the students do Spring-Fall. </a:t>
            </a:r>
          </a:p>
        </p:txBody>
      </p:sp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F8C849-26F6-654D-9543-19E9E503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1144929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08F1DA-8F9A-4A44-84A0-8FEABCA20903}"/>
              </a:ext>
            </a:extLst>
          </p:cNvPr>
          <p:cNvSpPr txBox="1"/>
          <p:nvPr/>
        </p:nvSpPr>
        <p:spPr>
          <a:xfrm>
            <a:off x="3899970" y="2239162"/>
            <a:ext cx="3877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Angry and Happy</a:t>
            </a:r>
          </a:p>
          <a:p>
            <a:r>
              <a:rPr lang="en-US" dirty="0">
                <a:solidFill>
                  <a:srgbClr val="094C80"/>
                </a:solidFill>
              </a:rPr>
              <a:t>Happy and Sad</a:t>
            </a:r>
          </a:p>
          <a:p>
            <a:r>
              <a:rPr lang="en-US" dirty="0">
                <a:solidFill>
                  <a:srgbClr val="094C80"/>
                </a:solidFill>
              </a:rPr>
              <a:t>Big and Small</a:t>
            </a:r>
          </a:p>
          <a:p>
            <a:r>
              <a:rPr lang="en-US" dirty="0">
                <a:solidFill>
                  <a:srgbClr val="094C80"/>
                </a:solidFill>
              </a:rPr>
              <a:t>Kids and Adults</a:t>
            </a:r>
          </a:p>
          <a:p>
            <a:r>
              <a:rPr lang="en-US" dirty="0">
                <a:solidFill>
                  <a:srgbClr val="094C80"/>
                </a:solidFill>
              </a:rPr>
              <a:t>Mom and Dad</a:t>
            </a:r>
          </a:p>
          <a:p>
            <a:r>
              <a:rPr lang="en-US" dirty="0">
                <a:solidFill>
                  <a:srgbClr val="094C80"/>
                </a:solidFill>
              </a:rPr>
              <a:t>Boy and Girl</a:t>
            </a:r>
          </a:p>
          <a:p>
            <a:r>
              <a:rPr lang="en-US" dirty="0">
                <a:solidFill>
                  <a:srgbClr val="094C80"/>
                </a:solidFill>
              </a:rPr>
              <a:t>Math and Reading</a:t>
            </a:r>
          </a:p>
          <a:p>
            <a:r>
              <a:rPr lang="en-US" dirty="0">
                <a:solidFill>
                  <a:srgbClr val="094C80"/>
                </a:solidFill>
              </a:rPr>
              <a:t>Underwater and Surface</a:t>
            </a:r>
          </a:p>
          <a:p>
            <a:r>
              <a:rPr lang="en-US" dirty="0">
                <a:solidFill>
                  <a:srgbClr val="094C80"/>
                </a:solidFill>
              </a:rPr>
              <a:t>Multiplication and Division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C5413-3302-D24B-A9A2-47EFF6715EA1}"/>
              </a:ext>
            </a:extLst>
          </p:cNvPr>
          <p:cNvSpPr txBox="1"/>
          <p:nvPr/>
        </p:nvSpPr>
        <p:spPr>
          <a:xfrm>
            <a:off x="6884902" y="2224405"/>
            <a:ext cx="25244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Book and Internet</a:t>
            </a:r>
          </a:p>
          <a:p>
            <a:r>
              <a:rPr lang="en-US" dirty="0">
                <a:solidFill>
                  <a:srgbClr val="094C80"/>
                </a:solidFill>
              </a:rPr>
              <a:t>Addition and Subtraction</a:t>
            </a:r>
          </a:p>
          <a:p>
            <a:r>
              <a:rPr lang="en-US" dirty="0">
                <a:solidFill>
                  <a:srgbClr val="094C80"/>
                </a:solidFill>
              </a:rPr>
              <a:t>Predators and Prey</a:t>
            </a:r>
          </a:p>
          <a:p>
            <a:r>
              <a:rPr lang="en-US" dirty="0">
                <a:solidFill>
                  <a:srgbClr val="094C80"/>
                </a:solidFill>
              </a:rPr>
              <a:t>Fall and Spring</a:t>
            </a:r>
          </a:p>
          <a:p>
            <a:r>
              <a:rPr lang="en-US" dirty="0">
                <a:solidFill>
                  <a:srgbClr val="094C80"/>
                </a:solidFill>
              </a:rPr>
              <a:t>Stop and Go</a:t>
            </a:r>
          </a:p>
          <a:p>
            <a:r>
              <a:rPr lang="en-US" dirty="0">
                <a:solidFill>
                  <a:srgbClr val="094C80"/>
                </a:solidFill>
              </a:rPr>
              <a:t>Day and Night</a:t>
            </a:r>
          </a:p>
          <a:p>
            <a:r>
              <a:rPr lang="en-US" dirty="0">
                <a:solidFill>
                  <a:srgbClr val="094C80"/>
                </a:solidFill>
              </a:rPr>
              <a:t>Sky and Ground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-220338" y="358315"/>
            <a:ext cx="6837097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Brainstorming 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CE4D-5088-B34B-A536-A19887AA013B}"/>
              </a:ext>
            </a:extLst>
          </p:cNvPr>
          <p:cNvSpPr txBox="1"/>
          <p:nvPr/>
        </p:nvSpPr>
        <p:spPr>
          <a:xfrm>
            <a:off x="3902534" y="1633797"/>
            <a:ext cx="71584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Spring - nouns, adjective, and verbs 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Nouns: Flowers, birds, butterflies, owls from Wisconsin, squirrels, spring water, rain, beaver, outside, smell/scent, April,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T-shirts, pranks, water parks, Easter, bugs, grass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Adjectives: warm, cool, sunny, windy, beautiful, colorful, delightful, tiny, noisy, fast, pretty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Verbs: catching, going, chirping, riding, skate boarding, blooming, biking, dancing, gardening, hiking, walking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9A0C6-B9A6-2C43-B6E0-C767C230C816}"/>
              </a:ext>
            </a:extLst>
          </p:cNvPr>
          <p:cNvSpPr/>
          <p:nvPr/>
        </p:nvSpPr>
        <p:spPr>
          <a:xfrm>
            <a:off x="10035610" y="-38292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B882F2-A603-474F-B154-33015987446D}"/>
              </a:ext>
            </a:extLst>
          </p:cNvPr>
          <p:cNvSpPr/>
          <p:nvPr/>
        </p:nvSpPr>
        <p:spPr>
          <a:xfrm>
            <a:off x="98621" y="5030763"/>
            <a:ext cx="28953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94C80"/>
                </a:solidFill>
              </a:rPr>
              <a:t>Brainstormed as a group on 2-23-22. </a:t>
            </a:r>
          </a:p>
        </p:txBody>
      </p:sp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F8C849-26F6-654D-9543-19E9E503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1144929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007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-220338" y="358315"/>
            <a:ext cx="6837097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Brainstorming 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CE4D-5088-B34B-A536-A19887AA013B}"/>
              </a:ext>
            </a:extLst>
          </p:cNvPr>
          <p:cNvSpPr txBox="1"/>
          <p:nvPr/>
        </p:nvSpPr>
        <p:spPr>
          <a:xfrm>
            <a:off x="3685675" y="1041172"/>
            <a:ext cx="83227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Spring – Nouns, Verbs, Adjectives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Nouns</a:t>
            </a:r>
            <a:r>
              <a:rPr lang="en-US" dirty="0">
                <a:solidFill>
                  <a:schemeClr val="accent1"/>
                </a:solidFill>
              </a:rPr>
              <a:t> – bunnies, flowers, ice cream truck, squirrels, chipmunks, mosquitoes, Easter, grass, trees, birds, butterflies, eggs, deer, nest, rain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Adjectives</a:t>
            </a:r>
            <a:r>
              <a:rPr lang="en-US" dirty="0">
                <a:solidFill>
                  <a:schemeClr val="accent1"/>
                </a:solidFill>
              </a:rPr>
              <a:t> – yellow, sunny, pink, orange, warm, rainy, red, fluffy, rose, cold, icy, green, cloudy</a:t>
            </a:r>
          </a:p>
          <a:p>
            <a:r>
              <a:rPr lang="en-US" b="1" dirty="0">
                <a:solidFill>
                  <a:schemeClr val="accent1"/>
                </a:solidFill>
              </a:rPr>
              <a:t>Verbs</a:t>
            </a:r>
            <a:r>
              <a:rPr lang="en-US" dirty="0">
                <a:solidFill>
                  <a:schemeClr val="accent1"/>
                </a:solidFill>
              </a:rPr>
              <a:t> – chirping, running, jumping, swimming, painting, laying eggs, sleeping, playing, munching, blooming, gardening, exercising, cooking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9A0C6-B9A6-2C43-B6E0-C767C230C816}"/>
              </a:ext>
            </a:extLst>
          </p:cNvPr>
          <p:cNvSpPr/>
          <p:nvPr/>
        </p:nvSpPr>
        <p:spPr>
          <a:xfrm>
            <a:off x="9694087" y="-38293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B882F2-A603-474F-B154-33015987446D}"/>
              </a:ext>
            </a:extLst>
          </p:cNvPr>
          <p:cNvSpPr/>
          <p:nvPr/>
        </p:nvSpPr>
        <p:spPr>
          <a:xfrm>
            <a:off x="98621" y="5030763"/>
            <a:ext cx="2086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94C80"/>
                </a:solidFill>
              </a:rPr>
              <a:t>Brainstormed as a group. </a:t>
            </a:r>
          </a:p>
        </p:txBody>
      </p:sp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F8C849-26F6-654D-9543-19E9E503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1144929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B2E560-2FF9-9843-8A8E-B1FF1FA65F73}"/>
              </a:ext>
            </a:extLst>
          </p:cNvPr>
          <p:cNvSpPr txBox="1"/>
          <p:nvPr/>
        </p:nvSpPr>
        <p:spPr>
          <a:xfrm>
            <a:off x="2966303" y="3231505"/>
            <a:ext cx="92256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Fall – Nouns, Verbs, Adjectives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Nouns – </a:t>
            </a:r>
            <a:r>
              <a:rPr lang="en-US" dirty="0">
                <a:solidFill>
                  <a:schemeClr val="accent1"/>
                </a:solidFill>
              </a:rPr>
              <a:t>pumpkins, Halloween, leaves, puddles, trees, pumpkin pie, hay, October, candy, scarecrow, apple pie, harvest festival, turkey, apples, Thanksgiving, fear, chocolate, nuts, nightmares, Zombies, games, mashed potatoes, football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Adjectives – </a:t>
            </a:r>
            <a:r>
              <a:rPr lang="en-US" dirty="0">
                <a:solidFill>
                  <a:schemeClr val="accent1"/>
                </a:solidFill>
              </a:rPr>
              <a:t>scary, sour, sweet, orange, blue, yellow, red, windy, tasty, cold, chilly, pink, crimson, happy, green, black, beige, spooky, terrifying, horrified</a:t>
            </a:r>
          </a:p>
          <a:p>
            <a:r>
              <a:rPr lang="en-US" dirty="0">
                <a:solidFill>
                  <a:schemeClr val="accent1"/>
                </a:solidFill>
              </a:rPr>
              <a:t>thankful, fun, yummy, full, scrumptious, silly</a:t>
            </a:r>
          </a:p>
          <a:p>
            <a:r>
              <a:rPr lang="en-US" b="1" dirty="0">
                <a:solidFill>
                  <a:schemeClr val="accent1"/>
                </a:solidFill>
              </a:rPr>
              <a:t>Verbs – </a:t>
            </a:r>
            <a:r>
              <a:rPr lang="en-US" dirty="0">
                <a:solidFill>
                  <a:schemeClr val="accent1"/>
                </a:solidFill>
              </a:rPr>
              <a:t>Falling, bobbing, melting, running, carrying, eating, jumping, partying, </a:t>
            </a:r>
          </a:p>
          <a:p>
            <a:r>
              <a:rPr lang="en-US" dirty="0">
                <a:solidFill>
                  <a:schemeClr val="accent1"/>
                </a:solidFill>
              </a:rPr>
              <a:t>teaching, hunting, growing, harvesting, carving, reading, cooking, crying, pushing</a:t>
            </a:r>
          </a:p>
        </p:txBody>
      </p:sp>
    </p:spTree>
    <p:extLst>
      <p:ext uri="{BB962C8B-B14F-4D97-AF65-F5344CB8AC3E}">
        <p14:creationId xmlns:p14="http://schemas.microsoft.com/office/powerpoint/2010/main" val="164948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-220338" y="358315"/>
            <a:ext cx="6837097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Brainstorming 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CE4D-5088-B34B-A536-A19887AA013B}"/>
              </a:ext>
            </a:extLst>
          </p:cNvPr>
          <p:cNvSpPr txBox="1"/>
          <p:nvPr/>
        </p:nvSpPr>
        <p:spPr>
          <a:xfrm>
            <a:off x="3231261" y="1510296"/>
            <a:ext cx="728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What opposites could we write about?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9A0C6-B9A6-2C43-B6E0-C767C230C816}"/>
              </a:ext>
            </a:extLst>
          </p:cNvPr>
          <p:cNvSpPr/>
          <p:nvPr/>
        </p:nvSpPr>
        <p:spPr>
          <a:xfrm>
            <a:off x="9694087" y="-38293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B882F2-A603-474F-B154-33015987446D}"/>
              </a:ext>
            </a:extLst>
          </p:cNvPr>
          <p:cNvSpPr/>
          <p:nvPr/>
        </p:nvSpPr>
        <p:spPr>
          <a:xfrm>
            <a:off x="98621" y="5030763"/>
            <a:ext cx="2684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94C80"/>
                </a:solidFill>
              </a:rPr>
              <a:t>Brainstormed first in small groups,</a:t>
            </a:r>
          </a:p>
          <a:p>
            <a:r>
              <a:rPr lang="en-US" sz="1400" dirty="0">
                <a:solidFill>
                  <a:srgbClr val="094C80"/>
                </a:solidFill>
              </a:rPr>
              <a:t> then as a group.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078E2-6DB0-084A-A117-31D56E9F7CB5}"/>
              </a:ext>
            </a:extLst>
          </p:cNvPr>
          <p:cNvSpPr txBox="1"/>
          <p:nvPr/>
        </p:nvSpPr>
        <p:spPr>
          <a:xfrm>
            <a:off x="3231261" y="5292373"/>
            <a:ext cx="6178050" cy="15656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4100" b="1" i="1" dirty="0">
                <a:solidFill>
                  <a:schemeClr val="bg1"/>
                </a:solidFill>
                <a:highlight>
                  <a:srgbClr val="094C80"/>
                </a:highlight>
              </a:rPr>
              <a:t>Choose your topic from brainstorm list. Then, brainstorm lists of nouns, adjectives, and verbs for your antonyms in your </a:t>
            </a:r>
            <a:r>
              <a:rPr lang="en-US" sz="4100" b="1" i="1" dirty="0" err="1">
                <a:solidFill>
                  <a:schemeClr val="bg1"/>
                </a:solidFill>
                <a:highlight>
                  <a:srgbClr val="094C80"/>
                </a:highlight>
              </a:rPr>
              <a:t>ArtsLink</a:t>
            </a:r>
            <a:r>
              <a:rPr lang="en-US" sz="4100" b="1" i="1" dirty="0">
                <a:solidFill>
                  <a:schemeClr val="bg1"/>
                </a:solidFill>
                <a:highlight>
                  <a:srgbClr val="094C80"/>
                </a:highlight>
              </a:rPr>
              <a:t> notebook. </a:t>
            </a:r>
          </a:p>
          <a:p>
            <a:endParaRPr lang="en-US" sz="2400" b="1" i="1" dirty="0">
              <a:solidFill>
                <a:schemeClr val="accent2"/>
              </a:solidFill>
            </a:endParaRPr>
          </a:p>
          <a:p>
            <a:endParaRPr lang="en-US" sz="1400" dirty="0"/>
          </a:p>
        </p:txBody>
      </p:sp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F8C849-26F6-654D-9543-19E9E503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1144929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74938-C9F1-6B4C-8E51-B31317C32C6E}"/>
              </a:ext>
            </a:extLst>
          </p:cNvPr>
          <p:cNvSpPr txBox="1"/>
          <p:nvPr/>
        </p:nvSpPr>
        <p:spPr>
          <a:xfrm>
            <a:off x="3892576" y="2033516"/>
            <a:ext cx="220342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Vanilla and Chocolate</a:t>
            </a:r>
          </a:p>
          <a:p>
            <a:r>
              <a:rPr lang="en-US" dirty="0">
                <a:solidFill>
                  <a:srgbClr val="094C80"/>
                </a:solidFill>
              </a:rPr>
              <a:t>Girl and Boy</a:t>
            </a:r>
          </a:p>
          <a:p>
            <a:r>
              <a:rPr lang="en-US" dirty="0">
                <a:solidFill>
                  <a:srgbClr val="094C80"/>
                </a:solidFill>
              </a:rPr>
              <a:t>Nice and Mean</a:t>
            </a:r>
          </a:p>
          <a:p>
            <a:r>
              <a:rPr lang="en-US" dirty="0">
                <a:solidFill>
                  <a:srgbClr val="094C80"/>
                </a:solidFill>
              </a:rPr>
              <a:t>Hot and Cold</a:t>
            </a:r>
          </a:p>
          <a:p>
            <a:r>
              <a:rPr lang="en-US" dirty="0">
                <a:solidFill>
                  <a:srgbClr val="094C80"/>
                </a:solidFill>
              </a:rPr>
              <a:t>Soft and Hard</a:t>
            </a:r>
          </a:p>
          <a:p>
            <a:r>
              <a:rPr lang="en-US" dirty="0">
                <a:solidFill>
                  <a:srgbClr val="094C80"/>
                </a:solidFill>
              </a:rPr>
              <a:t>Sour and Sweet</a:t>
            </a:r>
          </a:p>
          <a:p>
            <a:r>
              <a:rPr lang="en-US" dirty="0">
                <a:solidFill>
                  <a:srgbClr val="094C80"/>
                </a:solidFill>
              </a:rPr>
              <a:t>Happy and Sad</a:t>
            </a:r>
          </a:p>
          <a:p>
            <a:r>
              <a:rPr lang="en-US" dirty="0">
                <a:solidFill>
                  <a:srgbClr val="094C80"/>
                </a:solidFill>
              </a:rPr>
              <a:t>Best and Worst</a:t>
            </a:r>
          </a:p>
          <a:p>
            <a:r>
              <a:rPr lang="en-US" dirty="0">
                <a:solidFill>
                  <a:srgbClr val="094C80"/>
                </a:solidFill>
              </a:rPr>
              <a:t>Love and Anger</a:t>
            </a:r>
          </a:p>
          <a:p>
            <a:r>
              <a:rPr lang="en-US" dirty="0">
                <a:solidFill>
                  <a:srgbClr val="094C80"/>
                </a:solidFill>
              </a:rPr>
              <a:t>Baby and Adult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950DD-D2D7-0C45-9CB8-E02D0F102F44}"/>
              </a:ext>
            </a:extLst>
          </p:cNvPr>
          <p:cNvSpPr txBox="1"/>
          <p:nvPr/>
        </p:nvSpPr>
        <p:spPr>
          <a:xfrm>
            <a:off x="6775373" y="2093284"/>
            <a:ext cx="21451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Smart and Dumb</a:t>
            </a:r>
          </a:p>
          <a:p>
            <a:r>
              <a:rPr lang="en-US" dirty="0">
                <a:solidFill>
                  <a:srgbClr val="094C80"/>
                </a:solidFill>
              </a:rPr>
              <a:t>Love and Hate</a:t>
            </a:r>
          </a:p>
          <a:p>
            <a:r>
              <a:rPr lang="en-US" dirty="0">
                <a:solidFill>
                  <a:srgbClr val="094C80"/>
                </a:solidFill>
              </a:rPr>
              <a:t>Summer and Winter</a:t>
            </a:r>
          </a:p>
          <a:p>
            <a:r>
              <a:rPr lang="en-US" dirty="0">
                <a:solidFill>
                  <a:srgbClr val="094C80"/>
                </a:solidFill>
              </a:rPr>
              <a:t>Fall and Spring</a:t>
            </a:r>
          </a:p>
          <a:p>
            <a:r>
              <a:rPr lang="en-US" dirty="0">
                <a:solidFill>
                  <a:srgbClr val="094C80"/>
                </a:solidFill>
              </a:rPr>
              <a:t>Rainy and Sunny</a:t>
            </a:r>
          </a:p>
          <a:p>
            <a:r>
              <a:rPr lang="en-US" dirty="0">
                <a:solidFill>
                  <a:srgbClr val="094C80"/>
                </a:solidFill>
              </a:rPr>
              <a:t>Fire and Ice</a:t>
            </a:r>
          </a:p>
          <a:p>
            <a:r>
              <a:rPr lang="en-US" dirty="0">
                <a:solidFill>
                  <a:srgbClr val="094C80"/>
                </a:solidFill>
              </a:rPr>
              <a:t>Moon and Sun</a:t>
            </a:r>
          </a:p>
          <a:p>
            <a:r>
              <a:rPr lang="en-US" dirty="0">
                <a:solidFill>
                  <a:srgbClr val="094C80"/>
                </a:solidFill>
              </a:rPr>
              <a:t>Mountains and Beach</a:t>
            </a:r>
          </a:p>
        </p:txBody>
      </p:sp>
    </p:spTree>
    <p:extLst>
      <p:ext uri="{BB962C8B-B14F-4D97-AF65-F5344CB8AC3E}">
        <p14:creationId xmlns:p14="http://schemas.microsoft.com/office/powerpoint/2010/main" val="41852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76F4-8B5F-4619-BC8C-6F753AD6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2369" y="1901625"/>
            <a:ext cx="5766792" cy="11606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  <a:t>Lesson Five</a:t>
            </a: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r>
              <a:rPr lang="en-US" sz="40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  <a:t>Day 2</a:t>
            </a: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Review</a:t>
            </a:r>
            <a:b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Diamante Writing</a:t>
            </a:r>
            <a:br>
              <a:rPr lang="en-US" sz="2700" b="1" kern="1200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endParaRPr lang="en-US" sz="2700" b="1" kern="1200" dirty="0">
              <a:solidFill>
                <a:schemeClr val="accent2"/>
              </a:solidFill>
              <a:highlight>
                <a:srgbClr val="094C80"/>
              </a:highlight>
              <a:latin typeface="Segoe Print" panose="02000800000000000000" pitchFamily="2" charset="0"/>
            </a:endParaRPr>
          </a:p>
        </p:txBody>
      </p:sp>
      <p:pic>
        <p:nvPicPr>
          <p:cNvPr id="9" name="Picture 8" descr="A typewriter on a table&#10;&#10;Description automatically generated">
            <a:extLst>
              <a:ext uri="{FF2B5EF4-FFF2-40B4-BE49-F238E27FC236}">
                <a16:creationId xmlns:a16="http://schemas.microsoft.com/office/drawing/2014/main" id="{F1489224-8EB0-3C4A-BE54-FD644BF9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5" y="0"/>
            <a:ext cx="8066315" cy="5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2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562A8-E275-484C-BA1D-0CEE7D23432A}"/>
              </a:ext>
            </a:extLst>
          </p:cNvPr>
          <p:cNvSpPr txBox="1"/>
          <p:nvPr/>
        </p:nvSpPr>
        <p:spPr>
          <a:xfrm>
            <a:off x="2170887" y="256478"/>
            <a:ext cx="9175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094C80"/>
                </a:solidFill>
                <a:latin typeface="Segoe Print" panose="02000800000000000000" pitchFamily="2" charset="0"/>
              </a:rPr>
              <a:t>REVIEW: </a:t>
            </a:r>
            <a:r>
              <a:rPr lang="en-US" sz="3600" u="sng" dirty="0">
                <a:solidFill>
                  <a:srgbClr val="094C80"/>
                </a:solidFill>
                <a:latin typeface="Segoe Print" panose="02000800000000000000" pitchFamily="2" charset="0"/>
              </a:rPr>
              <a:t>What is a diamante poem?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2C489-B4E3-FB43-8FCE-6764CC2A7182}"/>
              </a:ext>
            </a:extLst>
          </p:cNvPr>
          <p:cNvSpPr txBox="1"/>
          <p:nvPr/>
        </p:nvSpPr>
        <p:spPr>
          <a:xfrm>
            <a:off x="8395063" y="1318405"/>
            <a:ext cx="37969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94C80"/>
                </a:highlight>
              </a:rPr>
              <a:t>Can be about any subject</a:t>
            </a:r>
          </a:p>
          <a:p>
            <a:endParaRPr lang="en-US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r>
              <a:rPr lang="en-US" dirty="0">
                <a:solidFill>
                  <a:schemeClr val="bg1"/>
                </a:solidFill>
                <a:highlight>
                  <a:srgbClr val="094C80"/>
                </a:highlight>
              </a:rPr>
              <a:t>Uses nouns, verbs (-</a:t>
            </a:r>
            <a:r>
              <a:rPr lang="en-US" dirty="0" err="1">
                <a:solidFill>
                  <a:schemeClr val="bg1"/>
                </a:solidFill>
                <a:highlight>
                  <a:srgbClr val="094C80"/>
                </a:highlight>
              </a:rPr>
              <a:t>ing</a:t>
            </a:r>
            <a:r>
              <a:rPr lang="en-US" dirty="0">
                <a:solidFill>
                  <a:schemeClr val="bg1"/>
                </a:solidFill>
                <a:highlight>
                  <a:srgbClr val="094C80"/>
                </a:highlight>
              </a:rPr>
              <a:t>), and adjectives</a:t>
            </a:r>
          </a:p>
          <a:p>
            <a:endParaRPr lang="en-US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r>
              <a:rPr lang="en-US" dirty="0">
                <a:solidFill>
                  <a:schemeClr val="bg1"/>
                </a:solidFill>
                <a:highlight>
                  <a:srgbClr val="094C80"/>
                </a:highlight>
              </a:rPr>
              <a:t>Shape looks like a diamond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76CA9-92AC-F64B-9A22-E376E1440F50}"/>
              </a:ext>
            </a:extLst>
          </p:cNvPr>
          <p:cNvSpPr txBox="1"/>
          <p:nvPr/>
        </p:nvSpPr>
        <p:spPr>
          <a:xfrm>
            <a:off x="285152" y="1318405"/>
            <a:ext cx="416780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</a:rPr>
              <a:t>7-lines:</a:t>
            </a:r>
          </a:p>
          <a:p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Lines 2 and 3 are about noun in Line 1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94C80"/>
                </a:highlight>
              </a:rPr>
              <a:t>Lines 5 and 6 are about noun in line 7</a:t>
            </a:r>
          </a:p>
          <a:p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Line 4 is split between Lines 1 and 7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2F4DD-CFEB-0749-99E4-C2AB3F6BB837}"/>
              </a:ext>
            </a:extLst>
          </p:cNvPr>
          <p:cNvSpPr/>
          <p:nvPr/>
        </p:nvSpPr>
        <p:spPr>
          <a:xfrm>
            <a:off x="3048000" y="2538477"/>
            <a:ext cx="6096000" cy="30085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94C80"/>
                </a:solidFill>
              </a:rPr>
              <a:t>Winter</a:t>
            </a:r>
          </a:p>
          <a:p>
            <a:pPr algn="ctr"/>
            <a:r>
              <a:rPr lang="en-US" sz="2400" dirty="0">
                <a:solidFill>
                  <a:srgbClr val="094C80"/>
                </a:solidFill>
              </a:rPr>
              <a:t>Icy. Grey.</a:t>
            </a:r>
          </a:p>
          <a:p>
            <a:pPr algn="ctr"/>
            <a:r>
              <a:rPr lang="en-US" sz="2400" dirty="0">
                <a:solidFill>
                  <a:srgbClr val="094C80"/>
                </a:solidFill>
              </a:rPr>
              <a:t>Snowing, sledding, skiing</a:t>
            </a:r>
          </a:p>
          <a:p>
            <a:pPr algn="ctr"/>
            <a:r>
              <a:rPr lang="en-US" sz="2400" dirty="0">
                <a:solidFill>
                  <a:srgbClr val="094C80"/>
                </a:solidFill>
              </a:rPr>
              <a:t>Hot chocolate, boots, </a:t>
            </a:r>
            <a:r>
              <a:rPr lang="en-US" sz="2400" dirty="0">
                <a:solidFill>
                  <a:srgbClr val="F99520"/>
                </a:solidFill>
              </a:rPr>
              <a:t>iced tea, flip-flops</a:t>
            </a:r>
          </a:p>
          <a:p>
            <a:pPr algn="ctr"/>
            <a:r>
              <a:rPr lang="en-US" sz="2400" dirty="0">
                <a:solidFill>
                  <a:srgbClr val="F99520"/>
                </a:solidFill>
              </a:rPr>
              <a:t>Swimming, sunning, snorkeling</a:t>
            </a:r>
          </a:p>
          <a:p>
            <a:pPr algn="ctr"/>
            <a:r>
              <a:rPr lang="en-US" sz="2400" dirty="0">
                <a:solidFill>
                  <a:srgbClr val="F99520"/>
                </a:solidFill>
              </a:rPr>
              <a:t>Humid. Bright.</a:t>
            </a:r>
          </a:p>
          <a:p>
            <a:pPr algn="ctr"/>
            <a:r>
              <a:rPr lang="en-US" sz="2400" b="1" dirty="0">
                <a:solidFill>
                  <a:srgbClr val="F99520"/>
                </a:solidFill>
              </a:rPr>
              <a:t>Summer</a:t>
            </a:r>
          </a:p>
          <a:p>
            <a:pPr algn="ctr"/>
            <a:endParaRPr lang="en-US" sz="1050" b="1" dirty="0">
              <a:solidFill>
                <a:srgbClr val="F99520"/>
              </a:solidFill>
            </a:endParaRPr>
          </a:p>
          <a:p>
            <a:pPr algn="ctr"/>
            <a:r>
              <a:rPr lang="en-US" sz="1100" dirty="0">
                <a:solidFill>
                  <a:srgbClr val="094C80"/>
                </a:solidFill>
              </a:rPr>
              <a:t>By Mrs. Leas</a:t>
            </a:r>
          </a:p>
        </p:txBody>
      </p:sp>
    </p:spTree>
    <p:extLst>
      <p:ext uri="{BB962C8B-B14F-4D97-AF65-F5344CB8AC3E}">
        <p14:creationId xmlns:p14="http://schemas.microsoft.com/office/powerpoint/2010/main" val="9579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table, indoor, young&#10;&#10;Description automatically generated">
            <a:extLst>
              <a:ext uri="{FF2B5EF4-FFF2-40B4-BE49-F238E27FC236}">
                <a16:creationId xmlns:a16="http://schemas.microsoft.com/office/drawing/2014/main" id="{99846314-4ED0-874F-A186-5FAB52B1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536" b="16855"/>
          <a:stretch/>
        </p:blipFill>
        <p:spPr>
          <a:xfrm>
            <a:off x="952509" y="15100"/>
            <a:ext cx="10286981" cy="57864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4831646" y="80415"/>
            <a:ext cx="666434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Writing Time!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46DEE-2E42-3A48-97F8-F19466352A48}"/>
              </a:ext>
            </a:extLst>
          </p:cNvPr>
          <p:cNvSpPr txBox="1"/>
          <p:nvPr/>
        </p:nvSpPr>
        <p:spPr>
          <a:xfrm>
            <a:off x="4488458" y="2009945"/>
            <a:ext cx="6879284" cy="22205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5800" b="1" i="1" dirty="0">
                <a:solidFill>
                  <a:schemeClr val="bg1"/>
                </a:solidFill>
                <a:highlight>
                  <a:srgbClr val="094C80"/>
                </a:highlight>
              </a:rPr>
              <a:t>Using our brainstorm list of nouns, </a:t>
            </a:r>
          </a:p>
          <a:p>
            <a:r>
              <a:rPr lang="en-US" sz="5800" b="1" i="1" dirty="0">
                <a:solidFill>
                  <a:schemeClr val="bg1"/>
                </a:solidFill>
                <a:highlight>
                  <a:srgbClr val="094C80"/>
                </a:highlight>
              </a:rPr>
              <a:t>verbs, and adjectives, let’s write a diamante poem about Spring/Fall together. Copy it into your </a:t>
            </a:r>
            <a:r>
              <a:rPr lang="en-US" sz="5800" b="1" i="1" dirty="0" err="1">
                <a:solidFill>
                  <a:schemeClr val="bg1"/>
                </a:solidFill>
                <a:highlight>
                  <a:srgbClr val="094C80"/>
                </a:highlight>
              </a:rPr>
              <a:t>ArtsLink</a:t>
            </a:r>
            <a:endParaRPr lang="en-US" sz="5800" b="1" i="1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r>
              <a:rPr lang="en-US" sz="5800" b="1" i="1" dirty="0">
                <a:solidFill>
                  <a:schemeClr val="bg1"/>
                </a:solidFill>
                <a:highlight>
                  <a:srgbClr val="094C80"/>
                </a:highlight>
              </a:rPr>
              <a:t>notebook.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93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this lesson</a:t>
            </a:r>
          </a:p>
        </p:txBody>
      </p:sp>
    </p:spTree>
    <p:extLst>
      <p:ext uri="{BB962C8B-B14F-4D97-AF65-F5344CB8AC3E}">
        <p14:creationId xmlns:p14="http://schemas.microsoft.com/office/powerpoint/2010/main" val="174745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-220338" y="358315"/>
            <a:ext cx="6837097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Brainstorming List!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CE4D-5088-B34B-A536-A19887AA013B}"/>
              </a:ext>
            </a:extLst>
          </p:cNvPr>
          <p:cNvSpPr txBox="1"/>
          <p:nvPr/>
        </p:nvSpPr>
        <p:spPr>
          <a:xfrm>
            <a:off x="3803544" y="1299167"/>
            <a:ext cx="839030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Spring - nouns, adjective, and verbs  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Nouns: </a:t>
            </a:r>
            <a:r>
              <a:rPr lang="en-US" dirty="0">
                <a:solidFill>
                  <a:schemeClr val="accent1"/>
                </a:solidFill>
              </a:rPr>
              <a:t>Flowers, birds, butterflies, owls from Wisconsin, squirrels, spring water, rain, beaver, outside, smell/scent, April,  T-shirts, pranks, water parks, Easter, bugs, grass</a:t>
            </a:r>
          </a:p>
          <a:p>
            <a:r>
              <a:rPr lang="en-US" b="1" dirty="0">
                <a:solidFill>
                  <a:schemeClr val="accent1"/>
                </a:solidFill>
              </a:rPr>
              <a:t>Adjectives: </a:t>
            </a:r>
            <a:r>
              <a:rPr lang="en-US" dirty="0">
                <a:solidFill>
                  <a:schemeClr val="accent1"/>
                </a:solidFill>
              </a:rPr>
              <a:t>warm, cool, sunny, windy, beautiful, colorful, delightful, tiny, noisy, fast, pretty</a:t>
            </a:r>
          </a:p>
          <a:p>
            <a:r>
              <a:rPr lang="en-US" b="1" dirty="0">
                <a:solidFill>
                  <a:schemeClr val="accent1"/>
                </a:solidFill>
              </a:rPr>
              <a:t>Verbs: </a:t>
            </a:r>
            <a:r>
              <a:rPr lang="en-US" dirty="0">
                <a:solidFill>
                  <a:schemeClr val="accent1"/>
                </a:solidFill>
              </a:rPr>
              <a:t>catching, going, chirping, riding, skate boarding, blooming, biking, dancing, gardening, hiking, walking</a:t>
            </a:r>
          </a:p>
          <a:p>
            <a:r>
              <a:rPr lang="en-US" sz="1200" dirty="0">
                <a:solidFill>
                  <a:srgbClr val="094C80"/>
                </a:solidFill>
              </a:rPr>
              <a:t>Brainstormed as a group on 2-23-22. 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9A0C6-B9A6-2C43-B6E0-C767C230C816}"/>
              </a:ext>
            </a:extLst>
          </p:cNvPr>
          <p:cNvSpPr/>
          <p:nvPr/>
        </p:nvSpPr>
        <p:spPr>
          <a:xfrm>
            <a:off x="10035610" y="-38292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</p:txBody>
      </p:sp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F8C849-26F6-654D-9543-19E9E503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1144929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658CB9-7831-2D42-B0E3-E7466DDFBE04}"/>
              </a:ext>
            </a:extLst>
          </p:cNvPr>
          <p:cNvSpPr/>
          <p:nvPr/>
        </p:nvSpPr>
        <p:spPr>
          <a:xfrm>
            <a:off x="3531985" y="3438279"/>
            <a:ext cx="87481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Fall - nouns, adjective, and verbs </a:t>
            </a:r>
          </a:p>
          <a:p>
            <a:r>
              <a:rPr lang="en-US" b="1" dirty="0">
                <a:solidFill>
                  <a:srgbClr val="094C80"/>
                </a:solidFill>
              </a:rPr>
              <a:t>Nouns: </a:t>
            </a:r>
            <a:r>
              <a:rPr lang="en-US" dirty="0">
                <a:solidFill>
                  <a:srgbClr val="094C80"/>
                </a:solidFill>
              </a:rPr>
              <a:t>Apple cider, leaves, pumpkins, trick-or-treating, Halloween, cornstalks, wind, </a:t>
            </a:r>
          </a:p>
          <a:p>
            <a:r>
              <a:rPr lang="en-US" dirty="0">
                <a:solidFill>
                  <a:srgbClr val="094C80"/>
                </a:solidFill>
              </a:rPr>
              <a:t>jack-o-lanterns, football, soccer, chili</a:t>
            </a:r>
          </a:p>
          <a:p>
            <a:r>
              <a:rPr lang="en-US" b="1" dirty="0">
                <a:solidFill>
                  <a:srgbClr val="094C80"/>
                </a:solidFill>
              </a:rPr>
              <a:t>Adjectives: </a:t>
            </a:r>
            <a:r>
              <a:rPr lang="en-US" dirty="0">
                <a:solidFill>
                  <a:srgbClr val="094C80"/>
                </a:solidFill>
              </a:rPr>
              <a:t>Frosty, scary chilly, dark, fun, colorful, happy</a:t>
            </a:r>
            <a:endParaRPr lang="en-US" b="1" dirty="0">
              <a:solidFill>
                <a:srgbClr val="094C80"/>
              </a:solidFill>
            </a:endParaRPr>
          </a:p>
          <a:p>
            <a:r>
              <a:rPr lang="en-US" b="1" dirty="0">
                <a:solidFill>
                  <a:srgbClr val="094C80"/>
                </a:solidFill>
              </a:rPr>
              <a:t>Verbs: </a:t>
            </a:r>
            <a:r>
              <a:rPr lang="en-US" dirty="0">
                <a:solidFill>
                  <a:srgbClr val="094C80"/>
                </a:solidFill>
              </a:rPr>
              <a:t>raking, carving, jumping, sweeping, picking, dressing up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Used this list on 3-16-22.</a:t>
            </a:r>
          </a:p>
        </p:txBody>
      </p:sp>
    </p:spTree>
    <p:extLst>
      <p:ext uri="{BB962C8B-B14F-4D97-AF65-F5344CB8AC3E}">
        <p14:creationId xmlns:p14="http://schemas.microsoft.com/office/powerpoint/2010/main" val="2802312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-220338" y="358315"/>
            <a:ext cx="6837097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Brainstorming List!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8CE4D-5088-B34B-A536-A19887AA013B}"/>
              </a:ext>
            </a:extLst>
          </p:cNvPr>
          <p:cNvSpPr txBox="1"/>
          <p:nvPr/>
        </p:nvSpPr>
        <p:spPr>
          <a:xfrm>
            <a:off x="3685675" y="1041172"/>
            <a:ext cx="83227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Spring – Nouns, Verbs, Adjectives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Nouns</a:t>
            </a:r>
            <a:r>
              <a:rPr lang="en-US" dirty="0">
                <a:solidFill>
                  <a:schemeClr val="accent1"/>
                </a:solidFill>
              </a:rPr>
              <a:t> – bunnies, flowers, ice cream truck, squirrels, chipmunks, mosquitoes, Easter, grass, trees, birds, butterflies, eggs, deer, nest, rain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Adjectives</a:t>
            </a:r>
            <a:r>
              <a:rPr lang="en-US" dirty="0">
                <a:solidFill>
                  <a:schemeClr val="accent1"/>
                </a:solidFill>
              </a:rPr>
              <a:t> – yellow, sunny, pink, orange, warm, rainy, red, fluffy, rose, cold, icy, green, cloudy</a:t>
            </a:r>
          </a:p>
          <a:p>
            <a:r>
              <a:rPr lang="en-US" b="1" dirty="0">
                <a:solidFill>
                  <a:schemeClr val="accent1"/>
                </a:solidFill>
              </a:rPr>
              <a:t>Verbs</a:t>
            </a:r>
            <a:r>
              <a:rPr lang="en-US" dirty="0">
                <a:solidFill>
                  <a:schemeClr val="accent1"/>
                </a:solidFill>
              </a:rPr>
              <a:t> – chirping, running, jumping, swimming, painting, laying eggs, sleeping, playing, munching, blooming, gardening, exercising, cooking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9A0C6-B9A6-2C43-B6E0-C767C230C816}"/>
              </a:ext>
            </a:extLst>
          </p:cNvPr>
          <p:cNvSpPr/>
          <p:nvPr/>
        </p:nvSpPr>
        <p:spPr>
          <a:xfrm>
            <a:off x="9694087" y="-38293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B882F2-A603-474F-B154-33015987446D}"/>
              </a:ext>
            </a:extLst>
          </p:cNvPr>
          <p:cNvSpPr/>
          <p:nvPr/>
        </p:nvSpPr>
        <p:spPr>
          <a:xfrm>
            <a:off x="98621" y="5030763"/>
            <a:ext cx="2736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94C80"/>
                </a:solidFill>
              </a:rPr>
              <a:t>Brainstormed as a group</a:t>
            </a:r>
          </a:p>
          <a:p>
            <a:r>
              <a:rPr lang="en-US" sz="1400" dirty="0">
                <a:solidFill>
                  <a:srgbClr val="094C80"/>
                </a:solidFill>
              </a:rPr>
              <a:t>on 2-23-22. Used again on 3-16-22.</a:t>
            </a:r>
          </a:p>
        </p:txBody>
      </p:sp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F8C849-26F6-654D-9543-19E9E503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1144929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B2E560-2FF9-9843-8A8E-B1FF1FA65F73}"/>
              </a:ext>
            </a:extLst>
          </p:cNvPr>
          <p:cNvSpPr txBox="1"/>
          <p:nvPr/>
        </p:nvSpPr>
        <p:spPr>
          <a:xfrm>
            <a:off x="2966303" y="3231505"/>
            <a:ext cx="92256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Fall – Nouns, Verbs, Adjectives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Nouns – </a:t>
            </a:r>
            <a:r>
              <a:rPr lang="en-US" dirty="0">
                <a:solidFill>
                  <a:schemeClr val="accent1"/>
                </a:solidFill>
              </a:rPr>
              <a:t>pumpkins, Halloween, leaves, puddles, trees, pumpkin pie, hay, October, candy, scarecrow, apple pie, harvest festival, turkey, apples, Thanksgiving, fear, chocolate, nuts, nightmares, Zombies, games, mashed potatoes, football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Adjectives – </a:t>
            </a:r>
            <a:r>
              <a:rPr lang="en-US" dirty="0">
                <a:solidFill>
                  <a:schemeClr val="accent1"/>
                </a:solidFill>
              </a:rPr>
              <a:t>scary, sour, sweet, orange, blue, yellow, red, windy, tasty, cold, chilly, pink, crimson, happy, green, black, beige, spooky, terrifying, horrified</a:t>
            </a:r>
          </a:p>
          <a:p>
            <a:r>
              <a:rPr lang="en-US" dirty="0">
                <a:solidFill>
                  <a:schemeClr val="accent1"/>
                </a:solidFill>
              </a:rPr>
              <a:t>thankful, fun, yummy, full, scrumptious, silly</a:t>
            </a:r>
          </a:p>
          <a:p>
            <a:r>
              <a:rPr lang="en-US" b="1" dirty="0">
                <a:solidFill>
                  <a:schemeClr val="accent1"/>
                </a:solidFill>
              </a:rPr>
              <a:t>Verbs – </a:t>
            </a:r>
            <a:r>
              <a:rPr lang="en-US" dirty="0">
                <a:solidFill>
                  <a:schemeClr val="accent1"/>
                </a:solidFill>
              </a:rPr>
              <a:t>Falling, bobbing, melting, running, carrying, eating, jumping, partying, </a:t>
            </a:r>
          </a:p>
          <a:p>
            <a:r>
              <a:rPr lang="en-US" dirty="0">
                <a:solidFill>
                  <a:schemeClr val="accent1"/>
                </a:solidFill>
              </a:rPr>
              <a:t>teaching, hunting, growing, harvesting, carving, reading, cooking, crying, pushing</a:t>
            </a:r>
          </a:p>
        </p:txBody>
      </p:sp>
    </p:spTree>
    <p:extLst>
      <p:ext uri="{BB962C8B-B14F-4D97-AF65-F5344CB8AC3E}">
        <p14:creationId xmlns:p14="http://schemas.microsoft.com/office/powerpoint/2010/main" val="118383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table, indoor, young&#10;&#10;Description automatically generated">
            <a:extLst>
              <a:ext uri="{FF2B5EF4-FFF2-40B4-BE49-F238E27FC236}">
                <a16:creationId xmlns:a16="http://schemas.microsoft.com/office/drawing/2014/main" id="{99846314-4ED0-874F-A186-5FAB52B1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536" b="16855"/>
          <a:stretch/>
        </p:blipFill>
        <p:spPr>
          <a:xfrm>
            <a:off x="1" y="0"/>
            <a:ext cx="4065224" cy="22866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1500509" y="297456"/>
            <a:ext cx="4065224" cy="635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Writing Time,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Part 2!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46DEE-2E42-3A48-97F8-F19466352A48}"/>
              </a:ext>
            </a:extLst>
          </p:cNvPr>
          <p:cNvSpPr txBox="1"/>
          <p:nvPr/>
        </p:nvSpPr>
        <p:spPr>
          <a:xfrm>
            <a:off x="209320" y="2429278"/>
            <a:ext cx="4968607" cy="26274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9600" b="1" i="1" dirty="0">
                <a:solidFill>
                  <a:schemeClr val="bg1"/>
                </a:solidFill>
                <a:highlight>
                  <a:srgbClr val="094C80"/>
                </a:highlight>
              </a:rPr>
              <a:t>Pick a pair of opposites </a:t>
            </a:r>
          </a:p>
          <a:p>
            <a:r>
              <a:rPr lang="en-US" sz="9600" b="1" i="1" dirty="0">
                <a:solidFill>
                  <a:schemeClr val="bg1"/>
                </a:solidFill>
                <a:highlight>
                  <a:srgbClr val="094C80"/>
                </a:highlight>
              </a:rPr>
              <a:t>from this list. </a:t>
            </a:r>
          </a:p>
          <a:p>
            <a:endParaRPr lang="en-US" sz="9600" b="1" i="1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r>
              <a:rPr lang="en-US" sz="9600" b="1" i="1" dirty="0">
                <a:solidFill>
                  <a:schemeClr val="bg1"/>
                </a:solidFill>
                <a:highlight>
                  <a:srgbClr val="094C80"/>
                </a:highlight>
              </a:rPr>
              <a:t>Brainstorm a </a:t>
            </a:r>
          </a:p>
          <a:p>
            <a:r>
              <a:rPr lang="en-US" sz="9600" b="1" i="1" dirty="0">
                <a:solidFill>
                  <a:schemeClr val="bg1"/>
                </a:solidFill>
                <a:highlight>
                  <a:srgbClr val="094C80"/>
                </a:highlight>
              </a:rPr>
              <a:t>list of nouns, adjectives, and verbs.</a:t>
            </a:r>
          </a:p>
          <a:p>
            <a:endParaRPr lang="en-US" sz="9600" b="1" i="1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r>
              <a:rPr lang="en-US" sz="9600" b="1" i="1" dirty="0">
                <a:solidFill>
                  <a:schemeClr val="bg1"/>
                </a:solidFill>
                <a:highlight>
                  <a:srgbClr val="094C80"/>
                </a:highlight>
              </a:rPr>
              <a:t>Write an antonym diamante in poem frame provided by Mrs. </a:t>
            </a:r>
            <a:r>
              <a:rPr lang="en-US" sz="9600" b="1" i="1" dirty="0" err="1">
                <a:solidFill>
                  <a:schemeClr val="bg1"/>
                </a:solidFill>
                <a:highlight>
                  <a:srgbClr val="094C80"/>
                </a:highlight>
              </a:rPr>
              <a:t>Sefchik</a:t>
            </a:r>
            <a:r>
              <a:rPr lang="en-US" sz="9600" b="1" i="1" dirty="0">
                <a:solidFill>
                  <a:schemeClr val="bg1"/>
                </a:solidFill>
                <a:highlight>
                  <a:srgbClr val="094C80"/>
                </a:highlight>
              </a:rPr>
              <a:t>. 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71A2F-26E7-F64C-B472-896FF8EF08E1}"/>
              </a:ext>
            </a:extLst>
          </p:cNvPr>
          <p:cNvSpPr txBox="1"/>
          <p:nvPr/>
        </p:nvSpPr>
        <p:spPr>
          <a:xfrm>
            <a:off x="5565733" y="297456"/>
            <a:ext cx="2933816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94C80"/>
                </a:solidFill>
              </a:rPr>
              <a:t>Angry and Happy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Happy and Sad</a:t>
            </a:r>
          </a:p>
          <a:p>
            <a:r>
              <a:rPr lang="en-US" sz="2000" dirty="0">
                <a:solidFill>
                  <a:srgbClr val="094C80"/>
                </a:solidFill>
              </a:rPr>
              <a:t>Big and Small</a:t>
            </a:r>
          </a:p>
          <a:p>
            <a:r>
              <a:rPr lang="en-US" sz="2000" dirty="0">
                <a:solidFill>
                  <a:srgbClr val="094C80"/>
                </a:solidFill>
              </a:rPr>
              <a:t>Kids and Adults</a:t>
            </a:r>
          </a:p>
          <a:p>
            <a:r>
              <a:rPr lang="en-US" sz="2000" dirty="0">
                <a:solidFill>
                  <a:srgbClr val="094C80"/>
                </a:solidFill>
              </a:rPr>
              <a:t>Mom and Dad</a:t>
            </a:r>
          </a:p>
          <a:p>
            <a:r>
              <a:rPr lang="en-US" sz="2000" dirty="0">
                <a:solidFill>
                  <a:srgbClr val="094C80"/>
                </a:solidFill>
              </a:rPr>
              <a:t>Boy and Girl</a:t>
            </a:r>
          </a:p>
          <a:p>
            <a:r>
              <a:rPr lang="en-US" sz="2000" dirty="0">
                <a:solidFill>
                  <a:srgbClr val="094C80"/>
                </a:solidFill>
              </a:rPr>
              <a:t>Math and Reading</a:t>
            </a:r>
          </a:p>
          <a:p>
            <a:r>
              <a:rPr lang="en-US" sz="2000" dirty="0">
                <a:solidFill>
                  <a:srgbClr val="094C80"/>
                </a:solidFill>
              </a:rPr>
              <a:t>Underwater and Surface</a:t>
            </a:r>
          </a:p>
          <a:p>
            <a:r>
              <a:rPr lang="en-US" sz="2000" dirty="0">
                <a:solidFill>
                  <a:srgbClr val="094C80"/>
                </a:solidFill>
              </a:rPr>
              <a:t>Multiplication and Division</a:t>
            </a:r>
          </a:p>
          <a:p>
            <a:r>
              <a:rPr lang="en-US" sz="2000" dirty="0">
                <a:solidFill>
                  <a:srgbClr val="094C80"/>
                </a:solidFill>
              </a:rPr>
              <a:t>Book and Internet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Addition and Subtraction</a:t>
            </a:r>
          </a:p>
          <a:p>
            <a:r>
              <a:rPr lang="en-US" sz="2000" dirty="0">
                <a:solidFill>
                  <a:srgbClr val="094C80"/>
                </a:solidFill>
              </a:rPr>
              <a:t>Predators and Prey</a:t>
            </a:r>
          </a:p>
          <a:p>
            <a:r>
              <a:rPr lang="en-US" sz="2000" dirty="0">
                <a:solidFill>
                  <a:srgbClr val="094C80"/>
                </a:solidFill>
              </a:rPr>
              <a:t>Fall and Spring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Stop and Go</a:t>
            </a:r>
          </a:p>
          <a:p>
            <a:r>
              <a:rPr lang="en-US" sz="2000" dirty="0">
                <a:solidFill>
                  <a:srgbClr val="094C80"/>
                </a:solidFill>
              </a:rPr>
              <a:t>Day and Night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Sky and Ground</a:t>
            </a:r>
          </a:p>
          <a:p>
            <a:endParaRPr lang="en-US" dirty="0">
              <a:solidFill>
                <a:srgbClr val="094C80"/>
              </a:solidFill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BA49A-7793-A047-925F-526E85520666}"/>
              </a:ext>
            </a:extLst>
          </p:cNvPr>
          <p:cNvSpPr/>
          <p:nvPr/>
        </p:nvSpPr>
        <p:spPr>
          <a:xfrm>
            <a:off x="8648101" y="0"/>
            <a:ext cx="263891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94C80"/>
                </a:solidFill>
              </a:rPr>
              <a:t>Vanilla and Chocolate</a:t>
            </a:r>
          </a:p>
          <a:p>
            <a:r>
              <a:rPr lang="en-US" sz="2000" dirty="0">
                <a:solidFill>
                  <a:srgbClr val="094C80"/>
                </a:solidFill>
              </a:rPr>
              <a:t>Girl and Boy</a:t>
            </a:r>
          </a:p>
          <a:p>
            <a:r>
              <a:rPr lang="en-US" sz="2000" dirty="0">
                <a:solidFill>
                  <a:srgbClr val="094C80"/>
                </a:solidFill>
              </a:rPr>
              <a:t>Nice and Mean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Hot and Cold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Soft and Hard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Sour and Sweet</a:t>
            </a:r>
          </a:p>
          <a:p>
            <a:r>
              <a:rPr lang="en-US" sz="2000" dirty="0">
                <a:solidFill>
                  <a:srgbClr val="094C80"/>
                </a:solidFill>
              </a:rPr>
              <a:t>Best and Worst</a:t>
            </a:r>
          </a:p>
          <a:p>
            <a:r>
              <a:rPr lang="en-US" sz="2000" dirty="0">
                <a:solidFill>
                  <a:srgbClr val="094C80"/>
                </a:solidFill>
              </a:rPr>
              <a:t>Love and Anger</a:t>
            </a:r>
          </a:p>
          <a:p>
            <a:r>
              <a:rPr lang="en-US" sz="2000" dirty="0">
                <a:solidFill>
                  <a:srgbClr val="094C80"/>
                </a:solidFill>
              </a:rPr>
              <a:t>Baby and Adult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Smart and Dumb</a:t>
            </a:r>
          </a:p>
          <a:p>
            <a:r>
              <a:rPr lang="en-US" sz="2000" dirty="0">
                <a:solidFill>
                  <a:srgbClr val="094C80"/>
                </a:solidFill>
              </a:rPr>
              <a:t>Love and Hate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Summer and Winter</a:t>
            </a:r>
          </a:p>
          <a:p>
            <a:r>
              <a:rPr lang="en-US" sz="2000" dirty="0">
                <a:solidFill>
                  <a:srgbClr val="094C80"/>
                </a:solidFill>
              </a:rPr>
              <a:t>Fall and Spring</a:t>
            </a:r>
          </a:p>
          <a:p>
            <a:r>
              <a:rPr lang="en-US" sz="2000" dirty="0">
                <a:solidFill>
                  <a:srgbClr val="094C80"/>
                </a:solidFill>
              </a:rPr>
              <a:t>Rainy and Sunny</a:t>
            </a:r>
          </a:p>
          <a:p>
            <a:r>
              <a:rPr lang="en-US" sz="2000" dirty="0">
                <a:solidFill>
                  <a:srgbClr val="094C80"/>
                </a:solidFill>
              </a:rPr>
              <a:t>Fire and Ice</a:t>
            </a:r>
          </a:p>
          <a:p>
            <a:r>
              <a:rPr lang="en-US" sz="2000" dirty="0">
                <a:solidFill>
                  <a:srgbClr val="094C80"/>
                </a:solidFill>
              </a:rPr>
              <a:t>Moon and Sun</a:t>
            </a:r>
          </a:p>
          <a:p>
            <a:r>
              <a:rPr lang="en-US" sz="2000" dirty="0">
                <a:solidFill>
                  <a:srgbClr val="094C80"/>
                </a:solidFill>
              </a:rPr>
              <a:t>Mountains and Beach</a:t>
            </a:r>
          </a:p>
          <a:p>
            <a:endParaRPr lang="en-US" dirty="0">
              <a:solidFill>
                <a:srgbClr val="094C8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4F241-EEB2-3042-BF5B-62DD5898109C}"/>
              </a:ext>
            </a:extLst>
          </p:cNvPr>
          <p:cNvSpPr txBox="1"/>
          <p:nvPr/>
        </p:nvSpPr>
        <p:spPr>
          <a:xfrm>
            <a:off x="1388056" y="4964420"/>
            <a:ext cx="4968607" cy="1274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highlight>
                  <a:srgbClr val="094C80"/>
                </a:highlight>
              </a:rPr>
              <a:t>OR Write your own diamante about Spring and Fall. </a:t>
            </a:r>
          </a:p>
          <a:p>
            <a:r>
              <a:rPr lang="en-US" sz="1200" b="1" i="1" dirty="0">
                <a:solidFill>
                  <a:schemeClr val="bg1"/>
                </a:solidFill>
              </a:rPr>
              <a:t>AM Class chose this. PM class was a mix of Spring+ Fall and choosing from this list.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83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table, indoor, young&#10;&#10;Description automatically generated">
            <a:extLst>
              <a:ext uri="{FF2B5EF4-FFF2-40B4-BE49-F238E27FC236}">
                <a16:creationId xmlns:a16="http://schemas.microsoft.com/office/drawing/2014/main" id="{99846314-4ED0-874F-A186-5FAB52B1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536" b="16855"/>
          <a:stretch/>
        </p:blipFill>
        <p:spPr>
          <a:xfrm>
            <a:off x="952509" y="15100"/>
            <a:ext cx="10286981" cy="57864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A5DCD9-F859-9F4A-B043-0EC2F18DCE88}"/>
              </a:ext>
            </a:extLst>
          </p:cNvPr>
          <p:cNvSpPr/>
          <p:nvPr/>
        </p:nvSpPr>
        <p:spPr>
          <a:xfrm>
            <a:off x="4831646" y="80415"/>
            <a:ext cx="666434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Writing Time!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46DEE-2E42-3A48-97F8-F19466352A48}"/>
              </a:ext>
            </a:extLst>
          </p:cNvPr>
          <p:cNvSpPr txBox="1"/>
          <p:nvPr/>
        </p:nvSpPr>
        <p:spPr>
          <a:xfrm>
            <a:off x="3651176" y="1599744"/>
            <a:ext cx="6879284" cy="34569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/>
            <a:r>
              <a:rPr lang="en-US" sz="11100" b="1" i="1" dirty="0">
                <a:solidFill>
                  <a:schemeClr val="bg1"/>
                </a:solidFill>
                <a:highlight>
                  <a:srgbClr val="094C80"/>
                </a:highlight>
              </a:rPr>
              <a:t>Mountains</a:t>
            </a:r>
          </a:p>
          <a:p>
            <a:pPr algn="ctr"/>
            <a:r>
              <a:rPr lang="en-US" sz="11100" b="1" i="1" dirty="0">
                <a:solidFill>
                  <a:schemeClr val="bg1"/>
                </a:solidFill>
                <a:highlight>
                  <a:srgbClr val="094C80"/>
                </a:highlight>
              </a:rPr>
              <a:t>majestic, quiet</a:t>
            </a:r>
          </a:p>
          <a:p>
            <a:pPr algn="ctr"/>
            <a:r>
              <a:rPr lang="en-US" sz="11100" b="1" i="1" dirty="0">
                <a:solidFill>
                  <a:schemeClr val="bg1"/>
                </a:solidFill>
                <a:highlight>
                  <a:srgbClr val="094C80"/>
                </a:highlight>
              </a:rPr>
              <a:t>howling, camping, hiking</a:t>
            </a:r>
          </a:p>
          <a:p>
            <a:pPr algn="ctr"/>
            <a:r>
              <a:rPr lang="en-US" sz="11100" b="1" i="1" dirty="0">
                <a:solidFill>
                  <a:schemeClr val="bg1"/>
                </a:solidFill>
                <a:highlight>
                  <a:srgbClr val="094C80"/>
                </a:highlight>
              </a:rPr>
              <a:t>berries, bears, blanket, balls</a:t>
            </a:r>
          </a:p>
          <a:p>
            <a:pPr algn="ctr"/>
            <a:r>
              <a:rPr lang="en-US" sz="11100" b="1" i="1" dirty="0">
                <a:solidFill>
                  <a:schemeClr val="bg1"/>
                </a:solidFill>
                <a:highlight>
                  <a:srgbClr val="094C80"/>
                </a:highlight>
              </a:rPr>
              <a:t>swimming, walking, digging</a:t>
            </a:r>
          </a:p>
          <a:p>
            <a:pPr algn="ctr"/>
            <a:r>
              <a:rPr lang="en-US" sz="11100" b="1" i="1" dirty="0">
                <a:solidFill>
                  <a:schemeClr val="bg1"/>
                </a:solidFill>
                <a:highlight>
                  <a:srgbClr val="094C80"/>
                </a:highlight>
              </a:rPr>
              <a:t>peaceful, sunny</a:t>
            </a:r>
          </a:p>
          <a:p>
            <a:pPr algn="ctr"/>
            <a:r>
              <a:rPr lang="en-US" sz="11100" b="1" i="1" dirty="0">
                <a:solidFill>
                  <a:schemeClr val="bg1"/>
                </a:solidFill>
                <a:highlight>
                  <a:srgbClr val="094C80"/>
                </a:highlight>
              </a:rPr>
              <a:t>Beach </a:t>
            </a:r>
          </a:p>
          <a:p>
            <a:pPr algn="ctr"/>
            <a:endParaRPr lang="en-US" sz="1100" b="1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pPr algn="ctr"/>
            <a:endParaRPr lang="en-US" sz="1100" b="1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pPr algn="ctr"/>
            <a:endParaRPr lang="en-US" sz="4800" b="1" dirty="0">
              <a:solidFill>
                <a:srgbClr val="094C80"/>
              </a:solidFill>
            </a:endParaRPr>
          </a:p>
          <a:p>
            <a:pPr algn="ctr"/>
            <a:r>
              <a:rPr lang="en-US" sz="4800" b="1" dirty="0">
                <a:solidFill>
                  <a:srgbClr val="094C80"/>
                </a:solidFill>
              </a:rPr>
              <a:t>Written by Mrs. Leas while students were writing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7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Poem Sharing!</a:t>
            </a:r>
          </a:p>
        </p:txBody>
      </p:sp>
    </p:spTree>
    <p:extLst>
      <p:ext uri="{BB962C8B-B14F-4D97-AF65-F5344CB8AC3E}">
        <p14:creationId xmlns:p14="http://schemas.microsoft.com/office/powerpoint/2010/main" val="2606728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4192-5883-48A1-B3B8-870686B0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902200"/>
            <a:ext cx="10572000" cy="694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1900" b="1" dirty="0"/>
            </a:br>
            <a:endParaRPr lang="en-US" sz="19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83BA0-77E6-B244-8627-AE0FC2E4D493}"/>
              </a:ext>
            </a:extLst>
          </p:cNvPr>
          <p:cNvSpPr txBox="1"/>
          <p:nvPr/>
        </p:nvSpPr>
        <p:spPr>
          <a:xfrm>
            <a:off x="988994" y="401758"/>
            <a:ext cx="10214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Name one thing you’d like to learn more about, one thing you liked or disliked about this lesson.</a:t>
            </a:r>
          </a:p>
        </p:txBody>
      </p:sp>
    </p:spTree>
    <p:extLst>
      <p:ext uri="{BB962C8B-B14F-4D97-AF65-F5344CB8AC3E}">
        <p14:creationId xmlns:p14="http://schemas.microsoft.com/office/powerpoint/2010/main" val="3311050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A3CF7D-B15B-2A4F-A228-9B155E838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7" y="-401942"/>
            <a:ext cx="9849751" cy="1349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200" b="1" u="sng" kern="1200" dirty="0">
                <a:solidFill>
                  <a:schemeClr val="accent2"/>
                </a:solidFill>
                <a:latin typeface="Segoe Print" panose="02000800000000000000" pitchFamily="2" charset="0"/>
              </a:rPr>
              <a:t>Extension </a:t>
            </a:r>
            <a:r>
              <a:rPr lang="en-US" sz="4200" b="1" u="sng" dirty="0">
                <a:solidFill>
                  <a:schemeClr val="accent1"/>
                </a:solidFill>
                <a:latin typeface="Segoe Print" panose="02000800000000000000" pitchFamily="2" charset="0"/>
              </a:rPr>
              <a:t>Activities</a:t>
            </a:r>
            <a:endParaRPr lang="en-US" sz="4200" b="1" u="sng" kern="1200" dirty="0">
              <a:solidFill>
                <a:schemeClr val="accent1"/>
              </a:solidFill>
              <a:latin typeface="Segoe Print" panose="02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33CF5-9354-9544-A70E-ABF10CB1730B}"/>
              </a:ext>
            </a:extLst>
          </p:cNvPr>
          <p:cNvSpPr txBox="1"/>
          <p:nvPr/>
        </p:nvSpPr>
        <p:spPr>
          <a:xfrm>
            <a:off x="1390508" y="2921173"/>
            <a:ext cx="10122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</a:rPr>
              <a:t>Visit Kenn Nesbitt’s poetry4kids.com for so many more poems and 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     lessons for writing poems.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121C12-7391-564A-84C8-F5CD8B64A5A0}"/>
              </a:ext>
            </a:extLst>
          </p:cNvPr>
          <p:cNvSpPr txBox="1"/>
          <p:nvPr/>
        </p:nvSpPr>
        <p:spPr>
          <a:xfrm>
            <a:off x="2556662" y="1443546"/>
            <a:ext cx="783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</a:rPr>
              <a:t>Read your diamante to a family member or friend.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643E2E-8C02-2345-882C-59ECA220A38F}"/>
              </a:ext>
            </a:extLst>
          </p:cNvPr>
          <p:cNvSpPr txBox="1"/>
          <p:nvPr/>
        </p:nvSpPr>
        <p:spPr>
          <a:xfrm>
            <a:off x="0" y="2090176"/>
            <a:ext cx="1194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Write a diamante with a friend. You each write half of it.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9051B3-7321-C546-BAA2-46E19E827CB2}"/>
              </a:ext>
            </a:extLst>
          </p:cNvPr>
          <p:cNvSpPr txBox="1"/>
          <p:nvPr/>
        </p:nvSpPr>
        <p:spPr>
          <a:xfrm>
            <a:off x="0" y="3752315"/>
            <a:ext cx="12038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Check out the youth page of the Poetry Foundation’s web site to read and listen 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     to more poetry!</a:t>
            </a:r>
          </a:p>
        </p:txBody>
      </p:sp>
    </p:spTree>
    <p:extLst>
      <p:ext uri="{BB962C8B-B14F-4D97-AF65-F5344CB8AC3E}">
        <p14:creationId xmlns:p14="http://schemas.microsoft.com/office/powerpoint/2010/main" val="411033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C36A-3BF2-5B45-A485-74652419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9407-41AB-AD4F-B652-83F07F526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65900"/>
            <a:ext cx="10515600" cy="4802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Videos courtesy YouTube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Images from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https://poemanalysis.com/poetic-form/diamante-poem/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https://www.poetry4kids.com/lessons/how-to-write-a-diamante-poem/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8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materials</a:t>
            </a:r>
          </a:p>
        </p:txBody>
      </p:sp>
      <p:pic>
        <p:nvPicPr>
          <p:cNvPr id="6" name="Content Placeholder 5" descr="A wooden cutting board&#10;&#10;Description automatically generated">
            <a:extLst>
              <a:ext uri="{FF2B5EF4-FFF2-40B4-BE49-F238E27FC236}">
                <a16:creationId xmlns:a16="http://schemas.microsoft.com/office/drawing/2014/main" id="{3F7E7A2F-9015-2A43-81D8-56F92B676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0" b="4128"/>
          <a:stretch/>
        </p:blipFill>
        <p:spPr>
          <a:xfrm>
            <a:off x="838200" y="1422846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300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of this lesson</a:t>
            </a:r>
          </a:p>
        </p:txBody>
      </p:sp>
    </p:spTree>
    <p:extLst>
      <p:ext uri="{BB962C8B-B14F-4D97-AF65-F5344CB8AC3E}">
        <p14:creationId xmlns:p14="http://schemas.microsoft.com/office/powerpoint/2010/main" val="94618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094C80"/>
                </a:highlight>
              </a:rPr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1682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99520"/>
                </a:highlight>
              </a:rPr>
              <a:t>To discuss, read, and write diamante poems. To show how students can use poetry to complement their learning of grammatical content.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7A990E-9C82-4C4D-90B5-D4206154FA62}"/>
              </a:ext>
            </a:extLst>
          </p:cNvPr>
          <p:cNvSpPr txBox="1"/>
          <p:nvPr/>
        </p:nvSpPr>
        <p:spPr>
          <a:xfrm>
            <a:off x="1177833" y="-496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kern="1200" cap="all" baseline="0" dirty="0">
                <a:solidFill>
                  <a:srgbClr val="094C80"/>
                </a:solidFill>
                <a:latin typeface="Aller" panose="020B0603020203020204" pitchFamily="34" charset="77"/>
                <a:ea typeface="+mj-ea"/>
                <a:cs typeface="+mj-cs"/>
              </a:rPr>
              <a:t>Darian </a:t>
            </a:r>
            <a:r>
              <a:rPr lang="en-US" sz="2800" b="1" i="0" kern="1200" cap="all" baseline="0" dirty="0" err="1">
                <a:solidFill>
                  <a:srgbClr val="094C80"/>
                </a:solidFill>
                <a:latin typeface="Aller" panose="020B0603020203020204" pitchFamily="34" charset="77"/>
                <a:ea typeface="+mj-ea"/>
                <a:cs typeface="+mj-cs"/>
              </a:rPr>
              <a:t>Dauchan</a:t>
            </a:r>
            <a:endParaRPr lang="en-US" sz="2800" b="1" i="0" kern="1200" cap="all" baseline="0" dirty="0">
              <a:solidFill>
                <a:srgbClr val="094C80"/>
              </a:solidFill>
              <a:latin typeface="Aller" panose="020B0603020203020204" pitchFamily="34" charset="77"/>
              <a:ea typeface="+mj-ea"/>
              <a:cs typeface="+mj-cs"/>
            </a:endParaRPr>
          </a:p>
        </p:txBody>
      </p:sp>
      <p:pic>
        <p:nvPicPr>
          <p:cNvPr id="5" name="Online Media 4" descr="Learning Diamante Poems with Darian!">
            <a:hlinkClick r:id="" action="ppaction://media"/>
            <a:extLst>
              <a:ext uri="{FF2B5EF4-FFF2-40B4-BE49-F238E27FC236}">
                <a16:creationId xmlns:a16="http://schemas.microsoft.com/office/drawing/2014/main" id="{CD0C2549-9FEC-5F49-91E8-88FD088924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4715" y="959168"/>
            <a:ext cx="9355185" cy="5285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3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515" y="220411"/>
            <a:ext cx="10515600" cy="1325563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pic>
        <p:nvPicPr>
          <p:cNvPr id="4" name="Picture 3" descr="A picture containing stationary, table, computer, desk&#10;&#10;Description automatically generated">
            <a:extLst>
              <a:ext uri="{FF2B5EF4-FFF2-40B4-BE49-F238E27FC236}">
                <a16:creationId xmlns:a16="http://schemas.microsoft.com/office/drawing/2014/main" id="{BA98BA7A-435D-2449-AAC5-384014D0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6" y="1371600"/>
            <a:ext cx="8033658" cy="5355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5DE1B8-75B3-864F-9737-1FAF08FF2FA6}"/>
              </a:ext>
            </a:extLst>
          </p:cNvPr>
          <p:cNvSpPr/>
          <p:nvPr/>
        </p:nvSpPr>
        <p:spPr>
          <a:xfrm rot="19034298">
            <a:off x="2917991" y="2862475"/>
            <a:ext cx="3257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Bradley Hand ITC TT" pitchFamily="2" charset="77"/>
                <a:cs typeface="Gautami" panose="020B0502040204020203" pitchFamily="34" charset="0"/>
              </a:rPr>
              <a:t>Nouns, Verbs +Adjectives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327AD-66ED-0C4C-9CCE-BC6B6A95B0B9}"/>
              </a:ext>
            </a:extLst>
          </p:cNvPr>
          <p:cNvSpPr/>
          <p:nvPr/>
        </p:nvSpPr>
        <p:spPr>
          <a:xfrm>
            <a:off x="6547243" y="24162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 b="1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FD918-BD30-1E41-9767-D92E2DB48DB6}"/>
              </a:ext>
            </a:extLst>
          </p:cNvPr>
          <p:cNvSpPr/>
          <p:nvPr/>
        </p:nvSpPr>
        <p:spPr>
          <a:xfrm>
            <a:off x="6002222" y="269716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BA9B7-BE38-6E4A-8757-C12CFE5A4B67}"/>
              </a:ext>
            </a:extLst>
          </p:cNvPr>
          <p:cNvSpPr/>
          <p:nvPr/>
        </p:nvSpPr>
        <p:spPr>
          <a:xfrm>
            <a:off x="6002222" y="4050926"/>
            <a:ext cx="22477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Kristen ITC" panose="03050502040202030202" pitchFamily="66" charset="77"/>
                <a:cs typeface="Gautami" panose="020B0502040204020203" pitchFamily="34" charset="0"/>
              </a:rPr>
              <a:t>Diamante </a:t>
            </a:r>
          </a:p>
          <a:p>
            <a:r>
              <a:rPr lang="en-US" sz="3200" b="1" dirty="0">
                <a:solidFill>
                  <a:schemeClr val="accent1"/>
                </a:solidFill>
                <a:latin typeface="Kristen ITC" panose="03050502040202030202" pitchFamily="66" charset="77"/>
                <a:cs typeface="Gautami" panose="020B0502040204020203" pitchFamily="34" charset="0"/>
              </a:rPr>
              <a:t>Poem</a:t>
            </a:r>
          </a:p>
        </p:txBody>
      </p:sp>
    </p:spTree>
    <p:extLst>
      <p:ext uri="{BB962C8B-B14F-4D97-AF65-F5344CB8AC3E}">
        <p14:creationId xmlns:p14="http://schemas.microsoft.com/office/powerpoint/2010/main" val="331340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562A8-E275-484C-BA1D-0CEE7D23432A}"/>
              </a:ext>
            </a:extLst>
          </p:cNvPr>
          <p:cNvSpPr txBox="1"/>
          <p:nvPr/>
        </p:nvSpPr>
        <p:spPr>
          <a:xfrm>
            <a:off x="2170887" y="256478"/>
            <a:ext cx="78502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094C80"/>
                </a:solidFill>
                <a:latin typeface="Segoe Print" panose="02000800000000000000" pitchFamily="2" charset="0"/>
              </a:rPr>
              <a:t>What is a diamante poem?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2C489-B4E3-FB43-8FCE-6764CC2A7182}"/>
              </a:ext>
            </a:extLst>
          </p:cNvPr>
          <p:cNvSpPr txBox="1"/>
          <p:nvPr/>
        </p:nvSpPr>
        <p:spPr>
          <a:xfrm>
            <a:off x="7288217" y="1318405"/>
            <a:ext cx="50015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Can be about any subject</a:t>
            </a:r>
          </a:p>
          <a:p>
            <a:endParaRPr lang="en-US" sz="2400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Uses nouns, verbs (-</a:t>
            </a:r>
            <a:r>
              <a:rPr lang="en-US" sz="2400" dirty="0" err="1">
                <a:solidFill>
                  <a:schemeClr val="bg1"/>
                </a:solidFill>
                <a:highlight>
                  <a:srgbClr val="094C80"/>
                </a:highlight>
              </a:rPr>
              <a:t>ing</a:t>
            </a:r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), and adjectives</a:t>
            </a:r>
          </a:p>
          <a:p>
            <a:endParaRPr lang="en-US" sz="2400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Shape looks like a diamond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76CA9-92AC-F64B-9A22-E376E1440F50}"/>
              </a:ext>
            </a:extLst>
          </p:cNvPr>
          <p:cNvSpPr txBox="1"/>
          <p:nvPr/>
        </p:nvSpPr>
        <p:spPr>
          <a:xfrm>
            <a:off x="285152" y="1318405"/>
            <a:ext cx="496988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7-lines:</a:t>
            </a:r>
          </a:p>
          <a:p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Lines 2 and 3 are about noun in Line 1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Lines 5 and 6 are about noun in line 7</a:t>
            </a:r>
          </a:p>
          <a:p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Line 4 is split between Lines 1 and 7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290BC-405E-924C-BB43-30AEE74D35B9}"/>
              </a:ext>
            </a:extLst>
          </p:cNvPr>
          <p:cNvSpPr txBox="1"/>
          <p:nvPr/>
        </p:nvSpPr>
        <p:spPr>
          <a:xfrm>
            <a:off x="4345199" y="2888519"/>
            <a:ext cx="350160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94C80"/>
                </a:solidFill>
              </a:rPr>
              <a:t>Noun</a:t>
            </a:r>
            <a:br>
              <a:rPr lang="en-US" sz="2200" b="1" dirty="0">
                <a:solidFill>
                  <a:srgbClr val="094C80"/>
                </a:solidFill>
              </a:rPr>
            </a:br>
            <a:r>
              <a:rPr lang="en-US" sz="2200" b="1" dirty="0">
                <a:solidFill>
                  <a:srgbClr val="094C80"/>
                </a:solidFill>
              </a:rPr>
              <a:t>Adjective, Adjective</a:t>
            </a:r>
            <a:br>
              <a:rPr lang="en-US" sz="2200" b="1" dirty="0">
                <a:solidFill>
                  <a:srgbClr val="094C80"/>
                </a:solidFill>
              </a:rPr>
            </a:br>
            <a:r>
              <a:rPr lang="en-US" sz="2200" b="1" dirty="0">
                <a:solidFill>
                  <a:srgbClr val="094C80"/>
                </a:solidFill>
              </a:rPr>
              <a:t>Verb, Verb, Verb</a:t>
            </a:r>
            <a:br>
              <a:rPr lang="en-US" sz="2200" b="1" dirty="0">
                <a:solidFill>
                  <a:srgbClr val="094C80"/>
                </a:solidFill>
              </a:rPr>
            </a:br>
            <a:r>
              <a:rPr lang="en-US" sz="2200" b="1" dirty="0">
                <a:solidFill>
                  <a:srgbClr val="094C80"/>
                </a:solidFill>
              </a:rPr>
              <a:t>Noun, Noun</a:t>
            </a:r>
            <a:r>
              <a:rPr lang="en-US" sz="2200" dirty="0"/>
              <a:t>, </a:t>
            </a:r>
            <a:r>
              <a:rPr lang="en-US" sz="2200" b="1" dirty="0">
                <a:solidFill>
                  <a:srgbClr val="F99520"/>
                </a:solidFill>
              </a:rPr>
              <a:t>Noun, Noun</a:t>
            </a:r>
            <a:br>
              <a:rPr lang="en-US" sz="2200" b="1" dirty="0">
                <a:solidFill>
                  <a:srgbClr val="F99520"/>
                </a:solidFill>
              </a:rPr>
            </a:br>
            <a:r>
              <a:rPr lang="en-US" sz="2200" b="1" dirty="0">
                <a:solidFill>
                  <a:srgbClr val="F99520"/>
                </a:solidFill>
              </a:rPr>
              <a:t>Verb, Verb, Verb</a:t>
            </a:r>
            <a:br>
              <a:rPr lang="en-US" sz="2200" b="1" dirty="0">
                <a:solidFill>
                  <a:srgbClr val="F99520"/>
                </a:solidFill>
              </a:rPr>
            </a:br>
            <a:r>
              <a:rPr lang="en-US" sz="2200" b="1" dirty="0">
                <a:solidFill>
                  <a:srgbClr val="F99520"/>
                </a:solidFill>
              </a:rPr>
              <a:t>Adjective, Adjective</a:t>
            </a:r>
            <a:br>
              <a:rPr lang="en-US" sz="2200" b="1" dirty="0">
                <a:solidFill>
                  <a:srgbClr val="F99520"/>
                </a:solidFill>
              </a:rPr>
            </a:br>
            <a:r>
              <a:rPr lang="en-US" sz="2200" b="1" dirty="0">
                <a:solidFill>
                  <a:srgbClr val="F99520"/>
                </a:solidFill>
              </a:rPr>
              <a:t>Noun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48263</TotalTime>
  <Words>1700</Words>
  <Application>Microsoft Macintosh PowerPoint</Application>
  <PresentationFormat>Widescreen</PresentationFormat>
  <Paragraphs>240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Aller</vt:lpstr>
      <vt:lpstr>Aller Light</vt:lpstr>
      <vt:lpstr>Bradley Hand ITC TT</vt:lpstr>
      <vt:lpstr>Gill Sans MT</vt:lpstr>
      <vt:lpstr>Book Antiqua</vt:lpstr>
      <vt:lpstr>Calibri</vt:lpstr>
      <vt:lpstr>Arial</vt:lpstr>
      <vt:lpstr>Wingdings 2</vt:lpstr>
      <vt:lpstr>Kristen ITC</vt:lpstr>
      <vt:lpstr>Segoe Print</vt:lpstr>
      <vt:lpstr>Theme2</vt:lpstr>
      <vt:lpstr>Diamante Poem  </vt:lpstr>
      <vt:lpstr>materials</vt:lpstr>
      <vt:lpstr>materials</vt:lpstr>
      <vt:lpstr>objectives</vt:lpstr>
      <vt:lpstr>objectives</vt:lpstr>
      <vt:lpstr>PowerPoint Presentation</vt:lpstr>
      <vt:lpstr>vocabulary</vt:lpstr>
      <vt:lpstr>vocabulary</vt:lpstr>
      <vt:lpstr>PowerPoint Presentation</vt:lpstr>
      <vt:lpstr>PowerPoint Presentation</vt:lpstr>
      <vt:lpstr>PowerPoint Presentation</vt:lpstr>
      <vt:lpstr>instructions</vt:lpstr>
      <vt:lpstr>PowerPoint Presentation</vt:lpstr>
      <vt:lpstr>PowerPoint Presentation</vt:lpstr>
      <vt:lpstr>PowerPoint Presentation</vt:lpstr>
      <vt:lpstr>PowerPoint Presentation</vt:lpstr>
      <vt:lpstr>Lesson Five Day 2  Review Diamante Writing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Poem Sharing!</vt:lpstr>
      <vt:lpstr> </vt:lpstr>
      <vt:lpstr>Extension Activities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Dawn Leas</cp:lastModifiedBy>
  <cp:revision>102</cp:revision>
  <dcterms:created xsi:type="dcterms:W3CDTF">2021-09-01T16:05:59Z</dcterms:created>
  <dcterms:modified xsi:type="dcterms:W3CDTF">2022-03-16T18:17:09Z</dcterms:modified>
</cp:coreProperties>
</file>