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7"/>
          </a:solidFill>
        </a:fill>
      </a:tcStyle>
    </a:wholeTbl>
    <a:band2H>
      <a:tcTxStyle b="def" i="def"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F4FB"/>
          </a:solidFill>
        </a:fill>
      </a:tcStyle>
    </a:wholeTbl>
    <a:band2H>
      <a:tcTxStyle b="def" i="def"/>
      <a:tcStyle>
        <a:tcBdr/>
        <a:fill>
          <a:solidFill>
            <a:srgbClr val="EEFA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Gill Sans MT"/>
      </a:defRPr>
    </a:lvl1pPr>
    <a:lvl2pPr indent="228600" latinLnBrk="0">
      <a:defRPr sz="1200">
        <a:latin typeface="+mj-lt"/>
        <a:ea typeface="+mj-ea"/>
        <a:cs typeface="+mj-cs"/>
        <a:sym typeface="Gill Sans MT"/>
      </a:defRPr>
    </a:lvl2pPr>
    <a:lvl3pPr indent="457200" latinLnBrk="0">
      <a:defRPr sz="1200">
        <a:latin typeface="+mj-lt"/>
        <a:ea typeface="+mj-ea"/>
        <a:cs typeface="+mj-cs"/>
        <a:sym typeface="Gill Sans MT"/>
      </a:defRPr>
    </a:lvl3pPr>
    <a:lvl4pPr indent="685800" latinLnBrk="0">
      <a:defRPr sz="1200">
        <a:latin typeface="+mj-lt"/>
        <a:ea typeface="+mj-ea"/>
        <a:cs typeface="+mj-cs"/>
        <a:sym typeface="Gill Sans MT"/>
      </a:defRPr>
    </a:lvl4pPr>
    <a:lvl5pPr indent="914400" latinLnBrk="0">
      <a:defRPr sz="1200">
        <a:latin typeface="+mj-lt"/>
        <a:ea typeface="+mj-ea"/>
        <a:cs typeface="+mj-cs"/>
        <a:sym typeface="Gill Sans MT"/>
      </a:defRPr>
    </a:lvl5pPr>
    <a:lvl6pPr indent="1143000" latinLnBrk="0">
      <a:defRPr sz="1200">
        <a:latin typeface="+mj-lt"/>
        <a:ea typeface="+mj-ea"/>
        <a:cs typeface="+mj-cs"/>
        <a:sym typeface="Gill Sans MT"/>
      </a:defRPr>
    </a:lvl6pPr>
    <a:lvl7pPr indent="1371600" latinLnBrk="0">
      <a:defRPr sz="1200">
        <a:latin typeface="+mj-lt"/>
        <a:ea typeface="+mj-ea"/>
        <a:cs typeface="+mj-cs"/>
        <a:sym typeface="Gill Sans MT"/>
      </a:defRPr>
    </a:lvl7pPr>
    <a:lvl8pPr indent="1600200" latinLnBrk="0">
      <a:defRPr sz="1200">
        <a:latin typeface="+mj-lt"/>
        <a:ea typeface="+mj-ea"/>
        <a:cs typeface="+mj-cs"/>
        <a:sym typeface="Gill Sans MT"/>
      </a:defRPr>
    </a:lvl8pPr>
    <a:lvl9pPr indent="1828800" latinLnBrk="0">
      <a:defRPr sz="1200">
        <a:latin typeface="+mj-lt"/>
        <a:ea typeface="+mj-ea"/>
        <a:cs typeface="+mj-cs"/>
        <a:sym typeface="Gill Sans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14" name="Body Level One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 rot="20289106">
            <a:off x="2648625" y="2425256"/>
            <a:ext cx="10515601" cy="13255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 rot="20293158">
            <a:off x="3181774" y="3462556"/>
            <a:ext cx="9144001" cy="1655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3000"/>
            </a:lvl1pPr>
            <a:lvl2pPr marL="0" indent="457200">
              <a:buSzTx/>
              <a:buFontTx/>
              <a:buNone/>
              <a:defRPr cap="all" sz="3000"/>
            </a:lvl2pPr>
            <a:lvl3pPr marL="0" indent="914400">
              <a:buSzTx/>
              <a:buFontTx/>
              <a:buNone/>
              <a:defRPr cap="all" sz="3000"/>
            </a:lvl3pPr>
            <a:lvl4pPr marL="0" indent="1371600">
              <a:buSzTx/>
              <a:buFontTx/>
              <a:buNone/>
              <a:defRPr cap="all" sz="3000"/>
            </a:lvl4pPr>
            <a:lvl5pPr marL="0" indent="1828800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838200" y="2316766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 hasCustomPrompt="1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Custom Layout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1525" y="6308626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6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838200" y="1930399"/>
            <a:ext cx="10515600" cy="132556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 hasCustomPrompt="1"/>
          </p:nvPr>
        </p:nvSpPr>
        <p:spPr>
          <a:xfrm>
            <a:off x="1524000" y="3443180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838200" y="2103436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j3OqfduWdhc&amp;t=6s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moma.org/calendar/events/6988" TargetMode="External"/><Relationship Id="rId3" Type="http://schemas.openxmlformats.org/officeDocument/2006/relationships/hyperlink" Target="https://calder.org/" TargetMode="External"/><Relationship Id="rId4" Type="http://schemas.openxmlformats.org/officeDocument/2006/relationships/hyperlink" Target="https://www.youtube.com/watch?v=j3OqfduWdhc&amp;t=6s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xfrm rot="20289106">
            <a:off x="1454981" y="1971076"/>
            <a:ext cx="11117974" cy="1978987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Paper Sculptures</a:t>
            </a:r>
          </a:p>
        </p:txBody>
      </p:sp>
      <p:sp>
        <p:nvSpPr>
          <p:cNvPr id="119" name="Subtitle 2"/>
          <p:cNvSpPr txBox="1"/>
          <p:nvPr>
            <p:ph type="body" sz="quarter" idx="1"/>
          </p:nvPr>
        </p:nvSpPr>
        <p:spPr>
          <a:xfrm rot="20293158">
            <a:off x="2015781" y="3976975"/>
            <a:ext cx="8324192" cy="961331"/>
          </a:xfrm>
          <a:prstGeom prst="rect">
            <a:avLst/>
          </a:prstGeom>
        </p:spPr>
        <p:txBody>
          <a:bodyPr/>
          <a:lstStyle/>
          <a:p>
            <a:pPr/>
            <a:r>
              <a:t>Part 1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numbered-one-to-nine-1967-2048x1572.jpeg" descr="numbered-one-to-nine-1967-2048x157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8272" y="237619"/>
            <a:ext cx="8057303" cy="6184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mall-city-1964-scaled-e1604610025793.jpeg" descr="small-city-1964-scaled-e160461002579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5123" y="-430669"/>
            <a:ext cx="770175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white-ordinary-1976-1895x2048.jpeg" descr="white-ordinary-1976-1895x20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3170" y="0"/>
            <a:ext cx="634566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Untitled-1931-1-1537x2048.jpeg" descr="Untitled-1931-1-1537x20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2575" y="0"/>
            <a:ext cx="514685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untitled-1939-1575x2048.jpeg" descr="untitled-1939-1575x20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8951" y="0"/>
            <a:ext cx="527409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antograph-1931-scaled-e1604348672997-1127x2048.jpeg" descr="Pantograph-1931-scaled-e1604348672997-1127x20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9045" y="0"/>
            <a:ext cx="377391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antograph-1931-scaled-e1604348672997-1127x2048.jpeg" descr="Pantograph-1931-scaled-e1604348672997-1127x2048.jpeg"/>
          <p:cNvPicPr>
            <a:picLocks noChangeAspect="1"/>
          </p:cNvPicPr>
          <p:nvPr/>
        </p:nvPicPr>
        <p:blipFill>
          <a:blip r:embed="rId2">
            <a:extLst/>
          </a:blip>
          <a:srcRect l="0" t="1928" r="0" b="63037"/>
          <a:stretch>
            <a:fillRect/>
          </a:stretch>
        </p:blipFill>
        <p:spPr>
          <a:xfrm>
            <a:off x="1134864" y="270470"/>
            <a:ext cx="9922358" cy="6316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Video on Calder’s 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 on Calder’s Work</a:t>
            </a:r>
          </a:p>
        </p:txBody>
      </p:sp>
      <p:sp>
        <p:nvSpPr>
          <p:cNvPr id="159" name="https://www.youtube.com/watch?v=j3OqfduWdhc&amp;t=6s"/>
          <p:cNvSpPr txBox="1"/>
          <p:nvPr/>
        </p:nvSpPr>
        <p:spPr>
          <a:xfrm>
            <a:off x="838200" y="3071018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>
              <a:lnSpc>
                <a:spcPct val="90000"/>
              </a:lnSpc>
              <a:defRPr b="1" cap="all" sz="230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2" invalidUrl="" action="" tgtFrame="" tooltip="" history="1" highlightClick="0" endSnd="0"/>
              </a:rPr>
              <a:t>https://www.youtube.com/watch?v=j3OqfduWdhc&amp;t=6s</a:t>
            </a:r>
          </a:p>
          <a:p>
            <a:pPr algn="ctr">
              <a:lnSpc>
                <a:spcPct val="90000"/>
              </a:lnSpc>
              <a:defRPr b="1" cap="all" sz="230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vocabulary</a:t>
            </a:r>
          </a:p>
        </p:txBody>
      </p:sp>
      <p:sp>
        <p:nvSpPr>
          <p:cNvPr id="162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vocabulary</a:t>
            </a:r>
          </a:p>
        </p:txBody>
      </p:sp>
      <p:sp>
        <p:nvSpPr>
          <p:cNvPr id="165" name="Content Placeholder 2"/>
          <p:cNvSpPr txBox="1"/>
          <p:nvPr>
            <p:ph type="body" idx="1"/>
          </p:nvPr>
        </p:nvSpPr>
        <p:spPr>
          <a:xfrm>
            <a:off x="977900" y="1660342"/>
            <a:ext cx="10515600" cy="435133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400"/>
            </a:pPr>
            <a:r>
              <a:t>Shape</a:t>
            </a:r>
          </a:p>
          <a:p>
            <a:pPr>
              <a:lnSpc>
                <a:spcPct val="100000"/>
              </a:lnSpc>
              <a:defRPr sz="2400"/>
            </a:pPr>
          </a:p>
          <a:p>
            <a:pPr>
              <a:lnSpc>
                <a:spcPct val="100000"/>
              </a:lnSpc>
              <a:defRPr sz="2400"/>
            </a:pPr>
            <a:r>
              <a:t>Geometric Shape</a:t>
            </a:r>
          </a:p>
          <a:p>
            <a:pPr>
              <a:lnSpc>
                <a:spcPct val="100000"/>
              </a:lnSpc>
              <a:defRPr sz="2400"/>
            </a:pPr>
          </a:p>
          <a:p>
            <a:pPr>
              <a:lnSpc>
                <a:spcPct val="100000"/>
              </a:lnSpc>
              <a:defRPr sz="2400"/>
            </a:pPr>
            <a:r>
              <a:t>Organic Shape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objectives</a:t>
            </a:r>
          </a:p>
        </p:txBody>
      </p:sp>
      <p:sp>
        <p:nvSpPr>
          <p:cNvPr id="122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  <a:r>
              <a:t>of this lesson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quare"/>
          <p:cNvSpPr/>
          <p:nvPr/>
        </p:nvSpPr>
        <p:spPr>
          <a:xfrm>
            <a:off x="1396999" y="812800"/>
            <a:ext cx="2159732" cy="2159731"/>
          </a:xfrm>
          <a:prstGeom prst="rect">
            <a:avLst/>
          </a:prstGeom>
          <a:solidFill>
            <a:schemeClr val="accent5">
              <a:satOff val="-26039"/>
              <a:lumOff val="14411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8" name="Triangle"/>
          <p:cNvSpPr/>
          <p:nvPr/>
        </p:nvSpPr>
        <p:spPr>
          <a:xfrm>
            <a:off x="2295905" y="3581400"/>
            <a:ext cx="2460195" cy="2460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6">
              <a:lumOff val="11372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9" name="Circle"/>
          <p:cNvSpPr/>
          <p:nvPr/>
        </p:nvSpPr>
        <p:spPr>
          <a:xfrm>
            <a:off x="5093649" y="2426649"/>
            <a:ext cx="2004702" cy="2004702"/>
          </a:xfrm>
          <a:prstGeom prst="ellipse">
            <a:avLst/>
          </a:prstGeom>
          <a:solidFill>
            <a:schemeClr val="accent1">
              <a:lumOff val="-5294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0" name="Polygon"/>
          <p:cNvSpPr/>
          <p:nvPr/>
        </p:nvSpPr>
        <p:spPr>
          <a:xfrm>
            <a:off x="7512151" y="622300"/>
            <a:ext cx="2001421" cy="1903463"/>
          </a:xfrm>
          <a:prstGeom prst="pentagon">
            <a:avLst/>
          </a:prstGeom>
          <a:solidFill>
            <a:schemeClr val="accent5"/>
          </a:solidFill>
          <a:ln w="12700">
            <a:solidFill>
              <a:schemeClr val="accent5">
                <a:lumOff val="-8470"/>
              </a:schemeClr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1" name="Shape"/>
          <p:cNvSpPr/>
          <p:nvPr/>
        </p:nvSpPr>
        <p:spPr>
          <a:xfrm>
            <a:off x="8229600" y="3685545"/>
            <a:ext cx="2242924" cy="2242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af"/>
          <p:cNvSpPr/>
          <p:nvPr/>
        </p:nvSpPr>
        <p:spPr>
          <a:xfrm>
            <a:off x="2102410" y="551906"/>
            <a:ext cx="1397299" cy="3903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93" h="21217" fill="norm" stroke="1" extrusionOk="0">
                <a:moveTo>
                  <a:pt x="10933" y="0"/>
                </a:moveTo>
                <a:cubicBezTo>
                  <a:pt x="-4426" y="5413"/>
                  <a:pt x="-1243" y="13502"/>
                  <a:pt x="6156" y="16481"/>
                </a:cubicBezTo>
                <a:cubicBezTo>
                  <a:pt x="6053" y="18357"/>
                  <a:pt x="6196" y="20047"/>
                  <a:pt x="6853" y="20912"/>
                </a:cubicBezTo>
                <a:cubicBezTo>
                  <a:pt x="7205" y="21600"/>
                  <a:pt x="9849" y="20972"/>
                  <a:pt x="9495" y="20530"/>
                </a:cubicBezTo>
                <a:cubicBezTo>
                  <a:pt x="9277" y="20257"/>
                  <a:pt x="7814" y="19339"/>
                  <a:pt x="7648" y="16469"/>
                </a:cubicBezTo>
                <a:cubicBezTo>
                  <a:pt x="10014" y="15780"/>
                  <a:pt x="16336" y="13638"/>
                  <a:pt x="16668" y="10353"/>
                </a:cubicBezTo>
                <a:cubicBezTo>
                  <a:pt x="17174" y="5343"/>
                  <a:pt x="9883" y="5481"/>
                  <a:pt x="10933" y="0"/>
                </a:cubicBez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4" name="Cloud"/>
          <p:cNvSpPr/>
          <p:nvPr/>
        </p:nvSpPr>
        <p:spPr>
          <a:xfrm>
            <a:off x="3233063" y="4114002"/>
            <a:ext cx="3649927" cy="21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chemeClr val="accent2">
              <a:lumOff val="11274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5" name="Paint Splatter"/>
          <p:cNvSpPr/>
          <p:nvPr/>
        </p:nvSpPr>
        <p:spPr>
          <a:xfrm>
            <a:off x="7418580" y="1437694"/>
            <a:ext cx="3398571" cy="3356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fill="norm" stroke="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4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solidFill>
            <a:schemeClr val="accent1">
              <a:lumOff val="-5294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6" name="Liver"/>
          <p:cNvSpPr/>
          <p:nvPr/>
        </p:nvSpPr>
        <p:spPr>
          <a:xfrm>
            <a:off x="4641255" y="1095366"/>
            <a:ext cx="2671011" cy="21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4" h="21268" fill="norm" stroke="1" extrusionOk="0">
                <a:moveTo>
                  <a:pt x="7189" y="0"/>
                </a:moveTo>
                <a:cubicBezTo>
                  <a:pt x="5550" y="-15"/>
                  <a:pt x="3740" y="390"/>
                  <a:pt x="2207" y="1826"/>
                </a:cubicBezTo>
                <a:cubicBezTo>
                  <a:pt x="-125" y="4016"/>
                  <a:pt x="-14" y="9472"/>
                  <a:pt x="7" y="14836"/>
                </a:cubicBezTo>
                <a:cubicBezTo>
                  <a:pt x="23" y="18480"/>
                  <a:pt x="172" y="21268"/>
                  <a:pt x="1261" y="21268"/>
                </a:cubicBezTo>
                <a:cubicBezTo>
                  <a:pt x="3762" y="21268"/>
                  <a:pt x="3943" y="15877"/>
                  <a:pt x="6243" y="14848"/>
                </a:cubicBezTo>
                <a:cubicBezTo>
                  <a:pt x="9228" y="13514"/>
                  <a:pt x="11766" y="11669"/>
                  <a:pt x="14724" y="8835"/>
                </a:cubicBezTo>
                <a:cubicBezTo>
                  <a:pt x="14724" y="8835"/>
                  <a:pt x="21475" y="3185"/>
                  <a:pt x="20583" y="1413"/>
                </a:cubicBezTo>
                <a:cubicBezTo>
                  <a:pt x="19866" y="-14"/>
                  <a:pt x="15355" y="-332"/>
                  <a:pt x="12663" y="338"/>
                </a:cubicBezTo>
                <a:cubicBezTo>
                  <a:pt x="11739" y="564"/>
                  <a:pt x="10789" y="570"/>
                  <a:pt x="9859" y="351"/>
                </a:cubicBezTo>
                <a:cubicBezTo>
                  <a:pt x="9095" y="169"/>
                  <a:pt x="8173" y="10"/>
                  <a:pt x="7189" y="0"/>
                </a:cubicBez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Let’s GATHER SOME SHAPES!"/>
          <p:cNvSpPr txBox="1"/>
          <p:nvPr>
            <p:ph type="title"/>
          </p:nvPr>
        </p:nvSpPr>
        <p:spPr>
          <a:xfrm>
            <a:off x="838200" y="2766218"/>
            <a:ext cx="10515600" cy="1325564"/>
          </a:xfrm>
          <a:prstGeom prst="rect">
            <a:avLst/>
          </a:prstGeom>
        </p:spPr>
        <p:txBody>
          <a:bodyPr/>
          <a:lstStyle/>
          <a:p>
            <a:pPr/>
            <a:r>
              <a:t>Let’s GATHER SOME SHAPES!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instructions</a:t>
            </a:r>
          </a:p>
        </p:txBody>
      </p:sp>
      <p:sp>
        <p:nvSpPr>
          <p:cNvPr id="181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instructions</a:t>
            </a:r>
          </a:p>
        </p:txBody>
      </p:sp>
      <p:sp>
        <p:nvSpPr>
          <p:cNvPr id="184" name="Content Placeholder 2"/>
          <p:cNvSpPr txBox="1"/>
          <p:nvPr>
            <p:ph type="body" idx="1"/>
          </p:nvPr>
        </p:nvSpPr>
        <p:spPr>
          <a:xfrm>
            <a:off x="838200" y="1803261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000"/>
            </a:pPr>
            <a:r>
              <a:t>Together, we will make a list of all the shapes you learned from math class</a:t>
            </a:r>
          </a:p>
          <a:p>
            <a:pPr>
              <a:lnSpc>
                <a:spcPct val="100000"/>
              </a:lnSpc>
              <a:defRPr sz="2000"/>
            </a:pPr>
            <a:r>
              <a:t>Then we will review drawing the shapes</a:t>
            </a:r>
          </a:p>
          <a:p>
            <a:pPr>
              <a:lnSpc>
                <a:spcPct val="100000"/>
              </a:lnSpc>
              <a:defRPr sz="2000"/>
            </a:pPr>
            <a:r>
              <a:t>Once we have gathered all of our shapes, we can make a 2D shape sketch that will inspire our sculptures that we will start next class</a:t>
            </a:r>
          </a:p>
          <a:p>
            <a:pPr lvl="1" marL="685800" indent="-228600">
              <a:lnSpc>
                <a:spcPct val="100000"/>
              </a:lnSpc>
              <a:defRPr sz="2000"/>
            </a:pPr>
            <a:r>
              <a:t>A lot of artists start with sketches and plans before moving on to their final project. Think of it as a sloppy copy to work all of your ideas out first.</a:t>
            </a:r>
          </a:p>
          <a:p>
            <a:pPr>
              <a:lnSpc>
                <a:spcPct val="100000"/>
              </a:lnSpc>
              <a:defRPr sz="2000"/>
            </a:pPr>
            <a:r>
              <a:t>Your sketch must include at least 4 DIFFERENT geometric shapes and at least 2 DIFFERENT organic shapes</a:t>
            </a:r>
          </a:p>
          <a:p>
            <a:pPr lvl="1" marL="685800" indent="-228600">
              <a:lnSpc>
                <a:spcPct val="100000"/>
              </a:lnSpc>
              <a:defRPr sz="2000"/>
            </a:pPr>
            <a:r>
              <a:t>You can include more than the numbers above! They are just a guideline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references</a:t>
            </a:r>
          </a:p>
        </p:txBody>
      </p:sp>
      <p:sp>
        <p:nvSpPr>
          <p:cNvPr id="187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2" invalidUrl="" action="" tgtFrame="" tooltip="" history="1" highlightClick="0" endSnd="0"/>
              </a:rPr>
              <a:t>https://www.moma.org/calendar/events/6988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3" invalidUrl="" action="" tgtFrame="" tooltip="" history="1" highlightClick="0" endSnd="0"/>
              </a:rPr>
              <a:t>https://calder.org/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4" invalidUrl="" action="" tgtFrame="" tooltip="" history="1" highlightClick="0" endSnd="0"/>
              </a:rPr>
              <a:t>https://www.youtube.com/watch?v=j3OqfduWdhc&amp;t=6s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25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t>Learn about Alexander Calder</a:t>
            </a:r>
          </a:p>
          <a:p>
            <a:pPr>
              <a:lnSpc>
                <a:spcPct val="120000"/>
              </a:lnSpc>
            </a:pPr>
            <a:r>
              <a:t>Begin sketches to inspire our paper sculptures for next class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materials</a:t>
            </a:r>
          </a:p>
        </p:txBody>
      </p:sp>
      <p:sp>
        <p:nvSpPr>
          <p:cNvPr id="128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materials</a:t>
            </a:r>
          </a:p>
        </p:txBody>
      </p:sp>
      <p:sp>
        <p:nvSpPr>
          <p:cNvPr id="131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Pencil</a:t>
            </a:r>
          </a:p>
          <a:p>
            <a:pPr/>
            <a:r>
              <a:t>Paper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838200" y="2483144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Pass or play!</a:t>
            </a:r>
          </a:p>
        </p:txBody>
      </p:sp>
      <p:sp>
        <p:nvSpPr>
          <p:cNvPr id="134" name="Subtitle 2"/>
          <p:cNvSpPr txBox="1"/>
          <p:nvPr>
            <p:ph type="body" sz="quarter" idx="1"/>
          </p:nvPr>
        </p:nvSpPr>
        <p:spPr>
          <a:xfrm>
            <a:off x="1524000" y="3435431"/>
            <a:ext cx="9144000" cy="1655761"/>
          </a:xfrm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What is a sculpture?"/>
          <p:cNvSpPr txBox="1"/>
          <p:nvPr>
            <p:ph type="title"/>
          </p:nvPr>
        </p:nvSpPr>
        <p:spPr>
          <a:xfrm>
            <a:off x="838200" y="2766218"/>
            <a:ext cx="10515600" cy="1325564"/>
          </a:xfrm>
          <a:prstGeom prst="rect">
            <a:avLst/>
          </a:prstGeom>
        </p:spPr>
        <p:txBody>
          <a:bodyPr/>
          <a:lstStyle/>
          <a:p>
            <a:pPr/>
            <a:r>
              <a:t>What is a sculpture?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bout Calder"/>
          <p:cNvSpPr txBox="1"/>
          <p:nvPr>
            <p:ph type="title"/>
          </p:nvPr>
        </p:nvSpPr>
        <p:spPr>
          <a:xfrm>
            <a:off x="350520" y="360303"/>
            <a:ext cx="10515601" cy="1325564"/>
          </a:xfrm>
          <a:prstGeom prst="rect">
            <a:avLst/>
          </a:prstGeom>
        </p:spPr>
        <p:txBody>
          <a:bodyPr/>
          <a:lstStyle/>
          <a:p>
            <a:pPr/>
            <a:r>
              <a:t>About Calder</a:t>
            </a:r>
          </a:p>
        </p:txBody>
      </p:sp>
      <p:sp>
        <p:nvSpPr>
          <p:cNvPr id="139" name="Born 1898 in Lawnton, Pennsylvania to artist parents…"/>
          <p:cNvSpPr txBox="1"/>
          <p:nvPr>
            <p:ph type="body" sz="half" idx="1"/>
          </p:nvPr>
        </p:nvSpPr>
        <p:spPr>
          <a:xfrm>
            <a:off x="497940" y="1803261"/>
            <a:ext cx="5483732" cy="4351338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Born 1898 in Lawnton, Pennsylvania to artist parents</a:t>
            </a:r>
          </a:p>
          <a:p>
            <a:pPr>
              <a:defRPr sz="2400"/>
            </a:pPr>
            <a:r>
              <a:t>Received a degree in engineering and worked as an engineer </a:t>
            </a:r>
          </a:p>
          <a:p>
            <a:pPr>
              <a:defRPr sz="2400"/>
            </a:pPr>
            <a:r>
              <a:t>Eventually became an illustrator and later worked on sculptures</a:t>
            </a:r>
          </a:p>
        </p:txBody>
      </p:sp>
      <p:pic>
        <p:nvPicPr>
          <p:cNvPr id="140" name="IN0242_002.jpeg" descr="IN0242_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4639" y="990522"/>
            <a:ext cx="5483732" cy="3714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  <p:bldP build="p" bldLvl="1" animBg="1" rev="0" advAuto="0" spid="13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outhern-cross-1963-2048x1642.jpeg" descr="southern-cross-1963-2048x16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7634" y="415700"/>
            <a:ext cx="7516732" cy="602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