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7"/>
          </a:solidFill>
        </a:fill>
      </a:tcStyle>
    </a:wholeTbl>
    <a:band2H>
      <a:tcTxStyle b="def" i="def"/>
      <a:tcStyle>
        <a:tcBdr/>
        <a:fill>
          <a:solidFill>
            <a:srgbClr val="E6E8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F4FB"/>
          </a:solidFill>
        </a:fill>
      </a:tcStyle>
    </a:wholeTbl>
    <a:band2H>
      <a:tcTxStyle b="def" i="def"/>
      <a:tcStyle>
        <a:tcBdr/>
        <a:fill>
          <a:solidFill>
            <a:srgbClr val="EEFA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Gill Sans MT"/>
      </a:defRPr>
    </a:lvl1pPr>
    <a:lvl2pPr indent="228600" latinLnBrk="0">
      <a:defRPr sz="1200">
        <a:latin typeface="+mj-lt"/>
        <a:ea typeface="+mj-ea"/>
        <a:cs typeface="+mj-cs"/>
        <a:sym typeface="Gill Sans MT"/>
      </a:defRPr>
    </a:lvl2pPr>
    <a:lvl3pPr indent="457200" latinLnBrk="0">
      <a:defRPr sz="1200">
        <a:latin typeface="+mj-lt"/>
        <a:ea typeface="+mj-ea"/>
        <a:cs typeface="+mj-cs"/>
        <a:sym typeface="Gill Sans MT"/>
      </a:defRPr>
    </a:lvl3pPr>
    <a:lvl4pPr indent="685800" latinLnBrk="0">
      <a:defRPr sz="1200">
        <a:latin typeface="+mj-lt"/>
        <a:ea typeface="+mj-ea"/>
        <a:cs typeface="+mj-cs"/>
        <a:sym typeface="Gill Sans MT"/>
      </a:defRPr>
    </a:lvl4pPr>
    <a:lvl5pPr indent="914400" latinLnBrk="0">
      <a:defRPr sz="1200">
        <a:latin typeface="+mj-lt"/>
        <a:ea typeface="+mj-ea"/>
        <a:cs typeface="+mj-cs"/>
        <a:sym typeface="Gill Sans MT"/>
      </a:defRPr>
    </a:lvl5pPr>
    <a:lvl6pPr indent="1143000" latinLnBrk="0">
      <a:defRPr sz="1200">
        <a:latin typeface="+mj-lt"/>
        <a:ea typeface="+mj-ea"/>
        <a:cs typeface="+mj-cs"/>
        <a:sym typeface="Gill Sans MT"/>
      </a:defRPr>
    </a:lvl6pPr>
    <a:lvl7pPr indent="1371600" latinLnBrk="0">
      <a:defRPr sz="1200">
        <a:latin typeface="+mj-lt"/>
        <a:ea typeface="+mj-ea"/>
        <a:cs typeface="+mj-cs"/>
        <a:sym typeface="Gill Sans MT"/>
      </a:defRPr>
    </a:lvl7pPr>
    <a:lvl8pPr indent="1600200" latinLnBrk="0">
      <a:defRPr sz="1200">
        <a:latin typeface="+mj-lt"/>
        <a:ea typeface="+mj-ea"/>
        <a:cs typeface="+mj-cs"/>
        <a:sym typeface="Gill Sans MT"/>
      </a:defRPr>
    </a:lvl8pPr>
    <a:lvl9pPr indent="1828800" latinLnBrk="0">
      <a:defRPr sz="1200">
        <a:latin typeface="+mj-lt"/>
        <a:ea typeface="+mj-ea"/>
        <a:cs typeface="+mj-cs"/>
        <a:sym typeface="Gill Sans MT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/>
          <p:cNvSpPr txBox="1"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</a:t>
            </a:r>
          </a:p>
        </p:txBody>
      </p:sp>
      <p:sp>
        <p:nvSpPr>
          <p:cNvPr id="14" name="Body Level One…"/>
          <p:cNvSpPr txBox="1"/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cap="all" sz="3000"/>
            </a:lvl1pPr>
            <a:lvl2pPr marL="0" indent="457200" algn="ctr">
              <a:buSzTx/>
              <a:buFontTx/>
              <a:buNone/>
              <a:defRPr cap="all" sz="3000"/>
            </a:lvl2pPr>
            <a:lvl3pPr marL="0" indent="914400" algn="ctr">
              <a:buSzTx/>
              <a:buFontTx/>
              <a:buNone/>
              <a:defRPr cap="all" sz="3000"/>
            </a:lvl3pPr>
            <a:lvl4pPr marL="0" indent="1371600" algn="ctr">
              <a:buSzTx/>
              <a:buFontTx/>
              <a:buNone/>
              <a:defRPr cap="all" sz="3000"/>
            </a:lvl4pPr>
            <a:lvl5pPr marL="0" indent="1828800" algn="ctr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94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6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105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7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524000" y="343543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cap="all" sz="3000"/>
            </a:lvl1pPr>
            <a:lvl2pPr marL="0" indent="457200" algn="ctr">
              <a:buSzTx/>
              <a:buFontTx/>
              <a:buNone/>
              <a:defRPr cap="all" sz="3000"/>
            </a:lvl2pPr>
            <a:lvl3pPr marL="0" indent="914400" algn="ctr">
              <a:buSzTx/>
              <a:buFontTx/>
              <a:buNone/>
              <a:defRPr cap="all" sz="3000"/>
            </a:lvl3pPr>
            <a:lvl4pPr marL="0" indent="1371600" algn="ctr">
              <a:buSzTx/>
              <a:buFontTx/>
              <a:buNone/>
              <a:defRPr cap="all" sz="3000"/>
            </a:lvl4pPr>
            <a:lvl5pPr marL="0" indent="1828800" algn="ctr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 rot="20289106">
            <a:off x="2648625" y="2425256"/>
            <a:ext cx="10515601" cy="1325564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 hasCustomPrompt="1"/>
          </p:nvPr>
        </p:nvSpPr>
        <p:spPr>
          <a:xfrm rot="20293158">
            <a:off x="3181774" y="3462556"/>
            <a:ext cx="9144001" cy="165576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cap="all" sz="3000"/>
            </a:lvl1pPr>
            <a:lvl2pPr marL="0" indent="457200">
              <a:buSzTx/>
              <a:buFontTx/>
              <a:buNone/>
              <a:defRPr cap="all" sz="3000"/>
            </a:lvl2pPr>
            <a:lvl3pPr marL="0" indent="914400">
              <a:buSzTx/>
              <a:buFontTx/>
              <a:buNone/>
              <a:defRPr cap="all" sz="3000"/>
            </a:lvl3pPr>
            <a:lvl4pPr marL="0" indent="1371600">
              <a:buSzTx/>
              <a:buFontTx/>
              <a:buNone/>
              <a:defRPr cap="all" sz="3000"/>
            </a:lvl4pPr>
            <a:lvl5pPr marL="0" indent="1828800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838200" y="2316766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sz="quarter" idx="1" hasCustomPrompt="1"/>
          </p:nvPr>
        </p:nvSpPr>
        <p:spPr>
          <a:xfrm>
            <a:off x="1524000" y="364233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_Custom Layout"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91525" y="6308626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6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838200" y="1930399"/>
            <a:ext cx="10515600" cy="132556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quarter" idx="1" hasCustomPrompt="1"/>
          </p:nvPr>
        </p:nvSpPr>
        <p:spPr>
          <a:xfrm>
            <a:off x="1524000" y="3443180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3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838200" y="2103436"/>
            <a:ext cx="10515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moma.org/calendar/events/6988" TargetMode="External"/><Relationship Id="rId3" Type="http://schemas.openxmlformats.org/officeDocument/2006/relationships/hyperlink" Target="https://calder.org/" TargetMode="External"/><Relationship Id="rId4" Type="http://schemas.openxmlformats.org/officeDocument/2006/relationships/hyperlink" Target="https://www.youtube.com/watch?v=j3OqfduWdhc&amp;t=6s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/>
          <p:nvPr>
            <p:ph type="title"/>
          </p:nvPr>
        </p:nvSpPr>
        <p:spPr>
          <a:xfrm rot="20289106">
            <a:off x="1454981" y="1971076"/>
            <a:ext cx="11117974" cy="1978987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Paper Sculptures</a:t>
            </a:r>
          </a:p>
        </p:txBody>
      </p:sp>
      <p:sp>
        <p:nvSpPr>
          <p:cNvPr id="119" name="Subtitle 2"/>
          <p:cNvSpPr txBox="1"/>
          <p:nvPr>
            <p:ph type="body" sz="quarter" idx="1"/>
          </p:nvPr>
        </p:nvSpPr>
        <p:spPr>
          <a:xfrm rot="20293158">
            <a:off x="2015781" y="3976975"/>
            <a:ext cx="8324192" cy="961331"/>
          </a:xfrm>
          <a:prstGeom prst="rect">
            <a:avLst/>
          </a:prstGeom>
        </p:spPr>
        <p:txBody>
          <a:bodyPr/>
          <a:lstStyle/>
          <a:p>
            <a:pPr/>
            <a:r>
              <a:t>Part 5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9630.jpeg" descr="IMG_963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78060">
            <a:off x="3217892" y="-2109659"/>
            <a:ext cx="5984390" cy="106389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vocabulary</a:t>
            </a:r>
          </a:p>
        </p:txBody>
      </p:sp>
      <p:sp>
        <p:nvSpPr>
          <p:cNvPr id="145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vocabulary</a:t>
            </a:r>
          </a:p>
        </p:txBody>
      </p:sp>
      <p:sp>
        <p:nvSpPr>
          <p:cNvPr id="148" name="Content Placeholder 2"/>
          <p:cNvSpPr txBox="1"/>
          <p:nvPr>
            <p:ph type="body" idx="1"/>
          </p:nvPr>
        </p:nvSpPr>
        <p:spPr>
          <a:xfrm>
            <a:off x="977900" y="1660342"/>
            <a:ext cx="10515600" cy="435133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2400"/>
            </a:pPr>
            <a:r>
              <a:t>Shape</a:t>
            </a:r>
          </a:p>
          <a:p>
            <a:pPr lvl="1" marL="685800" indent="-228600">
              <a:lnSpc>
                <a:spcPct val="100000"/>
              </a:lnSpc>
              <a:defRPr sz="2400"/>
            </a:pPr>
            <a:r>
              <a:t>Geometric Shape</a:t>
            </a:r>
          </a:p>
          <a:p>
            <a:pPr lvl="1" marL="685800" indent="-228600">
              <a:lnSpc>
                <a:spcPct val="100000"/>
              </a:lnSpc>
              <a:defRPr sz="2400"/>
            </a:pPr>
            <a:r>
              <a:t>Organic Shape </a:t>
            </a:r>
          </a:p>
          <a:p>
            <a:pPr>
              <a:lnSpc>
                <a:spcPct val="100000"/>
              </a:lnSpc>
              <a:defRPr sz="2400"/>
            </a:pPr>
            <a:r>
              <a:t>2D Shape</a:t>
            </a:r>
          </a:p>
          <a:p>
            <a:pPr>
              <a:lnSpc>
                <a:spcPct val="100000"/>
              </a:lnSpc>
              <a:defRPr sz="2400"/>
            </a:pPr>
            <a:r>
              <a:t>3D Shape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instructions</a:t>
            </a:r>
          </a:p>
        </p:txBody>
      </p:sp>
      <p:sp>
        <p:nvSpPr>
          <p:cNvPr id="151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instructions</a:t>
            </a:r>
          </a:p>
        </p:txBody>
      </p:sp>
      <p:sp>
        <p:nvSpPr>
          <p:cNvPr id="154" name="Content Placeholder 2"/>
          <p:cNvSpPr txBox="1"/>
          <p:nvPr>
            <p:ph type="body" idx="1"/>
          </p:nvPr>
        </p:nvSpPr>
        <p:spPr>
          <a:xfrm>
            <a:off x="838200" y="1803261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2000"/>
            </a:pPr>
            <a:r>
              <a:t>We are continuing our sculptures with at least 4 DIFFERENT geometric shapes and at least 2 DIFFERENT organic shapes</a:t>
            </a:r>
          </a:p>
          <a:p>
            <a:pPr>
              <a:lnSpc>
                <a:spcPct val="100000"/>
              </a:lnSpc>
              <a:defRPr sz="2000"/>
            </a:pPr>
            <a:r>
              <a:t>You should have a base complete. Now, start building up your sculpture. REMEMBER TO ROTATE YOUR SCULPTURE AS YOU CREATE IT.</a:t>
            </a:r>
          </a:p>
          <a:p>
            <a:pPr>
              <a:lnSpc>
                <a:spcPct val="100000"/>
              </a:lnSpc>
              <a:defRPr sz="2000"/>
            </a:pPr>
            <a:r>
              <a:t> Connect different shapes with cross joints, bridges, or feet</a:t>
            </a:r>
          </a:p>
          <a:p>
            <a:pPr>
              <a:lnSpc>
                <a:spcPct val="100000"/>
              </a:lnSpc>
              <a:defRPr sz="2000"/>
            </a:pPr>
            <a:r>
              <a:t>Add some decorative elements like fringe, spirals, or pleats</a:t>
            </a:r>
          </a:p>
          <a:p>
            <a:pPr>
              <a:lnSpc>
                <a:spcPct val="100000"/>
              </a:lnSpc>
              <a:defRPr sz="2000"/>
            </a:pPr>
            <a:r>
              <a:t>At the end, we will share our projects. Please be ready to discuss all of the different shapes you used to create it.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references</a:t>
            </a:r>
          </a:p>
        </p:txBody>
      </p:sp>
      <p:sp>
        <p:nvSpPr>
          <p:cNvPr id="157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2" invalidUrl="" action="" tgtFrame="" tooltip="" history="1" highlightClick="0" endSnd="0"/>
              </a:rPr>
              <a:t>https://www.moma.org/calendar/events/6988</a:t>
            </a:r>
          </a:p>
          <a:p>
            <a:pPr/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3" invalidUrl="" action="" tgtFrame="" tooltip="" history="1" highlightClick="0" endSnd="0"/>
              </a:rPr>
              <a:t>https://calder.org/</a:t>
            </a:r>
          </a:p>
          <a:p>
            <a:pPr/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4" invalidUrl="" action="" tgtFrame="" tooltip="" history="1" highlightClick="0" endSnd="0"/>
              </a:rPr>
              <a:t>https://www.youtube.com/watch?v=j3OqfduWdhc&amp;t=6s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/>
          <p:nvPr>
            <p:ph type="title"/>
          </p:nvPr>
        </p:nvSpPr>
        <p:spPr>
          <a:xfrm rot="20289106">
            <a:off x="2648625" y="2285770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objectives</a:t>
            </a:r>
          </a:p>
        </p:txBody>
      </p:sp>
      <p:sp>
        <p:nvSpPr>
          <p:cNvPr id="122" name="Subtitle 2"/>
          <p:cNvSpPr txBox="1"/>
          <p:nvPr>
            <p:ph type="body" sz="quarter" idx="1"/>
          </p:nvPr>
        </p:nvSpPr>
        <p:spPr>
          <a:xfrm rot="20293158">
            <a:off x="3181774" y="3462556"/>
            <a:ext cx="9144001" cy="1655762"/>
          </a:xfrm>
          <a:prstGeom prst="rect">
            <a:avLst/>
          </a:prstGeom>
        </p:spPr>
        <p:txBody>
          <a:bodyPr/>
          <a:lstStyle/>
          <a:p>
            <a:pPr/>
            <a:r>
              <a:t>of this lesson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objectives</a:t>
            </a:r>
          </a:p>
        </p:txBody>
      </p:sp>
      <p:sp>
        <p:nvSpPr>
          <p:cNvPr id="125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t>Finish our paper sculptures by completing main shapes and adding decorative elements</a:t>
            </a:r>
          </a:p>
          <a:p>
            <a:pPr>
              <a:lnSpc>
                <a:spcPct val="120000"/>
              </a:lnSpc>
            </a:pPr>
            <a:r>
              <a:t>Share our work and identify the shapes we used to create our sculptures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/>
          <p:nvPr>
            <p:ph type="title"/>
          </p:nvPr>
        </p:nvSpPr>
        <p:spPr>
          <a:xfrm rot="20289106">
            <a:off x="2648625" y="2285770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materials</a:t>
            </a:r>
          </a:p>
        </p:txBody>
      </p:sp>
      <p:sp>
        <p:nvSpPr>
          <p:cNvPr id="128" name="Subtitle 2"/>
          <p:cNvSpPr txBox="1"/>
          <p:nvPr>
            <p:ph type="body" sz="quarter" idx="1"/>
          </p:nvPr>
        </p:nvSpPr>
        <p:spPr>
          <a:xfrm rot="20293158">
            <a:off x="3181774" y="3462556"/>
            <a:ext cx="9144001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materials</a:t>
            </a:r>
          </a:p>
        </p:txBody>
      </p:sp>
      <p:sp>
        <p:nvSpPr>
          <p:cNvPr id="131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Pencil</a:t>
            </a:r>
          </a:p>
          <a:p>
            <a:pPr/>
            <a:r>
              <a:t>Paper</a:t>
            </a:r>
          </a:p>
          <a:p>
            <a:pPr/>
            <a:r>
              <a:t>Glue</a:t>
            </a:r>
          </a:p>
          <a:p>
            <a:pPr/>
            <a:r>
              <a:t>Scissors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/>
          <p:nvPr>
            <p:ph type="title"/>
          </p:nvPr>
        </p:nvSpPr>
        <p:spPr>
          <a:xfrm>
            <a:off x="838200" y="2483144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Pass or play!</a:t>
            </a:r>
          </a:p>
        </p:txBody>
      </p:sp>
      <p:sp>
        <p:nvSpPr>
          <p:cNvPr id="134" name="Subtitle 2"/>
          <p:cNvSpPr txBox="1"/>
          <p:nvPr>
            <p:ph type="body" sz="quarter" idx="1"/>
          </p:nvPr>
        </p:nvSpPr>
        <p:spPr>
          <a:xfrm>
            <a:off x="1524000" y="3435431"/>
            <a:ext cx="9144000" cy="1655761"/>
          </a:xfrm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mall-city-1964-scaled-e1604610025793.jpeg" descr="small-city-1964-scaled-e160461002579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5123" y="-430669"/>
            <a:ext cx="7701754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untitled-1939-1575x2048.jpeg" descr="untitled-1939-1575x204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8951" y="0"/>
            <a:ext cx="5274098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antograph-1931-scaled-e1604348672997-1127x2048.jpeg" descr="Pantograph-1931-scaled-e1604348672997-1127x204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9045" y="0"/>
            <a:ext cx="377391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heme2">
  <a:themeElements>
    <a:clrScheme name="Theme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0000FF"/>
      </a:hlink>
      <a:folHlink>
        <a:srgbClr val="FF00FF"/>
      </a:folHlink>
    </a:clrScheme>
    <a:fontScheme name="Theme2">
      <a:majorFont>
        <a:latin typeface="Gill Sans MT"/>
        <a:ea typeface="Gill Sans MT"/>
        <a:cs typeface="Gill Sans MT"/>
      </a:majorFont>
      <a:minorFont>
        <a:latin typeface="Helvetica"/>
        <a:ea typeface="Helvetica"/>
        <a:cs typeface="Helvetica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heme2">
  <a:themeElements>
    <a:clrScheme name="Theme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0000FF"/>
      </a:hlink>
      <a:folHlink>
        <a:srgbClr val="FF00FF"/>
      </a:folHlink>
    </a:clrScheme>
    <a:fontScheme name="Theme2">
      <a:majorFont>
        <a:latin typeface="Gill Sans MT"/>
        <a:ea typeface="Gill Sans MT"/>
        <a:cs typeface="Gill Sans MT"/>
      </a:majorFont>
      <a:minorFont>
        <a:latin typeface="Helvetica"/>
        <a:ea typeface="Helvetica"/>
        <a:cs typeface="Helvetica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