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O8HB2cQm_Ag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artsy.net/artwork/andy-warhol-complete-set-of-6-dollar-signs-1981" TargetMode="External"/><Relationship Id="rId3" Type="http://schemas.openxmlformats.org/officeDocument/2006/relationships/hyperlink" Target="http://moma.org/collection/works/61240" TargetMode="External"/><Relationship Id="rId4" Type="http://schemas.openxmlformats.org/officeDocument/2006/relationships/hyperlink" Target="https://www.moma.org/collection/works/79809" TargetMode="External"/><Relationship Id="rId5" Type="http://schemas.openxmlformats.org/officeDocument/2006/relationships/hyperlink" Target="https://www.tate.org.uk/art/artists/andy-warhol-2121/what-was-andy-warhol-thinking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Pop Art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1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ri_000000070619.jpeg" descr="cri_0000000706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868" y="0"/>
            <a:ext cx="688554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rilynDip-scaled.jpeg" descr="MarilynDip-scal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1756" y="0"/>
            <a:ext cx="8848488" cy="6256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ownload.jpeg" descr="downloa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5534" y="125581"/>
            <a:ext cx="7420932" cy="6194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Video on Screen Prin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on Screen Printing</a:t>
            </a:r>
          </a:p>
        </p:txBody>
      </p:sp>
      <p:sp>
        <p:nvSpPr>
          <p:cNvPr id="152" name="https://www.youtube.com/watch?v=O8HB2cQm_Ag"/>
          <p:cNvSpPr txBox="1"/>
          <p:nvPr/>
        </p:nvSpPr>
        <p:spPr>
          <a:xfrm>
            <a:off x="838200" y="2867818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>
              <a:lnSpc>
                <a:spcPct val="90000"/>
              </a:lnSpc>
              <a:defRPr b="1" cap="all" sz="230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pPr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https://www.youtube.com/watch?v=O8HB2cQm_Ag</a:t>
            </a:r>
          </a:p>
          <a:p>
            <a:pPr algn="ctr">
              <a:lnSpc>
                <a:spcPct val="90000"/>
              </a:lnSpc>
              <a:defRPr b="1" cap="all" sz="2300">
                <a:solidFill>
                  <a:srgbClr val="FFFFFF"/>
                </a:solidFill>
                <a:latin typeface="Aller"/>
                <a:ea typeface="Aller"/>
                <a:cs typeface="Aller"/>
                <a:sym typeface="All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5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58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Line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  <a:r>
              <a:t>path traced by the point of a tool or medium as it moves across an area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</a:p>
          <a:p>
            <a:pPr>
              <a:lnSpc>
                <a:spcPct val="100000"/>
              </a:lnSpc>
              <a:defRPr sz="2400"/>
            </a:pPr>
            <a:r>
              <a:t>Contrast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  <a:r>
              <a:t>arrangement of opposite elements (light and dark, rough and smooth, large and small)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</a:p>
          <a:p>
            <a:pPr>
              <a:lnSpc>
                <a:spcPct val="100000"/>
              </a:lnSpc>
              <a:defRPr sz="2400"/>
            </a:pPr>
            <a:r>
              <a:t>Value</a:t>
            </a:r>
          </a:p>
          <a:p>
            <a:pPr lvl="2" marL="0" indent="457200">
              <a:lnSpc>
                <a:spcPct val="100000"/>
              </a:lnSpc>
              <a:buSzTx/>
              <a:buFontTx/>
              <a:buNone/>
              <a:defRPr i="1" sz="2100"/>
            </a:pPr>
            <a:r>
              <a:t>how light or dark a color can be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61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64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Place a dot on your paper that will serve as the center of our circle</a:t>
            </a:r>
          </a:p>
          <a:p>
            <a:pPr>
              <a:lnSpc>
                <a:spcPct val="100000"/>
              </a:lnSpc>
              <a:defRPr sz="2000"/>
            </a:pPr>
            <a:r>
              <a:t>Measure out 2.5” on both sides horizontally and vertically</a:t>
            </a:r>
          </a:p>
          <a:p>
            <a:pPr>
              <a:lnSpc>
                <a:spcPct val="100000"/>
              </a:lnSpc>
              <a:defRPr sz="2000"/>
            </a:pPr>
            <a:r>
              <a:t>Measure out 2.5” on each side diagonally</a:t>
            </a:r>
          </a:p>
          <a:p>
            <a:pPr>
              <a:lnSpc>
                <a:spcPct val="100000"/>
              </a:lnSpc>
              <a:defRPr sz="2000"/>
            </a:pPr>
            <a:r>
              <a:t>Connect the dots to create a circle</a:t>
            </a:r>
          </a:p>
          <a:p>
            <a:pPr>
              <a:lnSpc>
                <a:spcPct val="100000"/>
              </a:lnSpc>
              <a:defRPr sz="2000"/>
            </a:pPr>
            <a:r>
              <a:t>Cut your circle out </a:t>
            </a:r>
          </a:p>
          <a:p>
            <a:pPr>
              <a:lnSpc>
                <a:spcPct val="100000"/>
              </a:lnSpc>
              <a:defRPr sz="2000"/>
            </a:pPr>
            <a:r>
              <a:t>Create a 6” square on your paper</a:t>
            </a:r>
          </a:p>
          <a:p>
            <a:pPr>
              <a:lnSpc>
                <a:spcPct val="100000"/>
              </a:lnSpc>
              <a:defRPr sz="2000"/>
            </a:pPr>
            <a:r>
              <a:t>Trace the circle inside</a:t>
            </a:r>
          </a:p>
          <a:p>
            <a:pPr>
              <a:lnSpc>
                <a:spcPct val="100000"/>
              </a:lnSpc>
              <a:defRPr sz="2000"/>
            </a:pPr>
            <a:r>
              <a:t>Make part of the circle thicker by adding another line on one side that tapers off as it goes around the circle (This will show the thickness of the coin)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6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https://www.artsy.net/artwork/andy-warhol-complete-set-of-6-dollar-signs-1981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moma.org/collection/works/61240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https://www.moma.org/collection/works/79809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5" invalidUrl="" action="" tgtFrame="" tooltip="" history="1" highlightClick="0" endSnd="0"/>
              </a:rPr>
              <a:t>https://www.tate.org.uk/art/artists/andy-warhol-2121/what-was-andy-warhol-thinking</a:t>
            </a:r>
          </a:p>
          <a:p>
            <a:pPr/>
            <a:r>
              <a:t>https://smarthistory.org/warhol-marilyn-diptych/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Learn about Andy Warhol and Pop Art</a:t>
            </a:r>
          </a:p>
          <a:p>
            <a:pPr>
              <a:lnSpc>
                <a:spcPct val="120000"/>
              </a:lnSpc>
            </a:pPr>
            <a:r>
              <a:t>Begin a Pop Art inspired piece by creating stencils to use for next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  <a:p>
            <a:pPr/>
            <a:r>
              <a:t>Ruler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bout Warhol"/>
          <p:cNvSpPr txBox="1"/>
          <p:nvPr>
            <p:ph type="title"/>
          </p:nvPr>
        </p:nvSpPr>
        <p:spPr>
          <a:xfrm>
            <a:off x="350520" y="360303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About Warhol </a:t>
            </a:r>
          </a:p>
        </p:txBody>
      </p:sp>
      <p:sp>
        <p:nvSpPr>
          <p:cNvPr id="137" name="Born in Pittsburgh, PA 1928…"/>
          <p:cNvSpPr txBox="1"/>
          <p:nvPr>
            <p:ph type="body" sz="half" idx="1"/>
          </p:nvPr>
        </p:nvSpPr>
        <p:spPr>
          <a:xfrm>
            <a:off x="497940" y="1803261"/>
            <a:ext cx="6912887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Born in Pittsburgh, PA 1928</a:t>
            </a:r>
          </a:p>
          <a:p>
            <a:pPr>
              <a:defRPr sz="2400"/>
            </a:pPr>
            <a:r>
              <a:t>Illustrator during the 40s and 50s</a:t>
            </a:r>
          </a:p>
          <a:p>
            <a:pPr>
              <a:defRPr sz="2400"/>
            </a:pPr>
            <a:r>
              <a:t>Part of the Pop Art Movement</a:t>
            </a:r>
          </a:p>
          <a:p>
            <a:pPr>
              <a:defRPr sz="2400"/>
            </a:pPr>
            <a:r>
              <a:t>Famous for his silk screen prints </a:t>
            </a:r>
          </a:p>
          <a:p>
            <a:pPr lvl="1" marL="685800" indent="-228600">
              <a:buChar char="-"/>
              <a:defRPr i="1" sz="2300"/>
            </a:pPr>
            <a:r>
              <a:t>Process where an image on a screen is used as a stencil to push ink through and create the image </a:t>
            </a:r>
          </a:p>
        </p:txBody>
      </p:sp>
      <p:pic>
        <p:nvPicPr>
          <p:cNvPr id="138" name="AR00149_9.jpeg" descr="AR00149_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412" y="413114"/>
            <a:ext cx="4457633" cy="4532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7" grpId="2"/>
      <p:bldP build="whole" bldLvl="1" animBg="1" rev="0" advAuto="0" spid="1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hat is Pop Ar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Pop Art?</a:t>
            </a:r>
          </a:p>
        </p:txBody>
      </p:sp>
      <p:sp>
        <p:nvSpPr>
          <p:cNvPr id="141" name="Challenged art traditions by using images of popular culture like celebrities, comic book pages, advertisements, or soup ca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Challenged art traditions by using images of popular culture like celebrities, comic book pages, advertisements, or soup cans</a:t>
            </a:r>
          </a:p>
          <a:p>
            <a:pPr/>
            <a:r>
              <a:t>Artists had been experimenting before using “found objects” but the Pop Art Movement took it further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ri_000000318242.jpeg" descr="cri_0000003182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1357" y="196837"/>
            <a:ext cx="9849286" cy="5909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