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2"/>
  </p:normalViewPr>
  <p:slideViewPr>
    <p:cSldViewPr snapToGrid="0" snapToObjects="1">
      <p:cViewPr varScale="1">
        <p:scale>
          <a:sx n="41" d="100"/>
          <a:sy n="41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iver flowing through a tropical forest"/>
          <p:cNvSpPr>
            <a:spLocks noGrp="1"/>
          </p:cNvSpPr>
          <p:nvPr>
            <p:ph type="pic" idx="21"/>
          </p:nvPr>
        </p:nvSpPr>
        <p:spPr>
          <a:xfrm>
            <a:off x="0" y="-2290234"/>
            <a:ext cx="24384000" cy="18296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ver flowing through a tropical forest"/>
          <p:cNvSpPr>
            <a:spLocks noGrp="1"/>
          </p:cNvSpPr>
          <p:nvPr>
            <p:ph type="pic" idx="21"/>
          </p:nvPr>
        </p:nvSpPr>
        <p:spPr>
          <a:xfrm>
            <a:off x="3125968" y="-1762099"/>
            <a:ext cx="18135601" cy="136079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n orange flower surrounded by large tropical leaves"/>
          <p:cNvSpPr>
            <a:spLocks noGrp="1"/>
          </p:cNvSpPr>
          <p:nvPr>
            <p:ph type="pic" idx="21"/>
          </p:nvPr>
        </p:nvSpPr>
        <p:spPr>
          <a:xfrm>
            <a:off x="5803900" y="952500"/>
            <a:ext cx="17236029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a red-eyed tree frog perched on a leaf"/>
          <p:cNvSpPr>
            <a:spLocks noGrp="1"/>
          </p:cNvSpPr>
          <p:nvPr>
            <p:ph type="pic" sz="half" idx="21"/>
          </p:nvPr>
        </p:nvSpPr>
        <p:spPr>
          <a:xfrm>
            <a:off x="87503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an orange flower surrounded by large tropical leaves"/>
          <p:cNvSpPr>
            <a:spLocks noGrp="1"/>
          </p:cNvSpPr>
          <p:nvPr>
            <p:ph type="pic" sz="quarter" idx="21"/>
          </p:nvPr>
        </p:nvSpPr>
        <p:spPr>
          <a:xfrm>
            <a:off x="15292127" y="6870700"/>
            <a:ext cx="8341246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Close-up of a red-eyed tree frog perched on a leaf"/>
          <p:cNvSpPr>
            <a:spLocks noGrp="1"/>
          </p:cNvSpPr>
          <p:nvPr>
            <p:ph type="pic" sz="quarter" idx="22"/>
          </p:nvPr>
        </p:nvSpPr>
        <p:spPr>
          <a:xfrm>
            <a:off x="14859000" y="952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River flowing through a tropical forest"/>
          <p:cNvSpPr>
            <a:spLocks noGrp="1"/>
          </p:cNvSpPr>
          <p:nvPr>
            <p:ph type="pic" idx="23"/>
          </p:nvPr>
        </p:nvSpPr>
        <p:spPr>
          <a:xfrm>
            <a:off x="651237" y="952500"/>
            <a:ext cx="15283726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teracyideas.com" TargetMode="External"/><Relationship Id="rId2" Type="http://schemas.openxmlformats.org/officeDocument/2006/relationships/hyperlink" Target="http://www.readwritethink.org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21-10-21 at 9.59.52 PM.png" descr="Screen Shot 2021-10-21 at 9.59.52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53681" y="-4050676"/>
            <a:ext cx="34083080" cy="21301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  <p:bldP spid="119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Before we do  ANYTHING else,…"/>
          <p:cNvSpPr txBox="1"/>
          <p:nvPr/>
        </p:nvSpPr>
        <p:spPr>
          <a:xfrm>
            <a:off x="-2607761" y="-1312539"/>
            <a:ext cx="26236348" cy="1265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1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dirty="0"/>
          </a:p>
          <a:p>
            <a:pPr>
              <a:defRPr sz="11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dirty="0"/>
              <a:t>			</a:t>
            </a:r>
            <a:r>
              <a:rPr dirty="0"/>
              <a:t>Before we do  </a:t>
            </a:r>
            <a:r>
              <a:rPr sz="156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ANYTHING</a:t>
            </a:r>
            <a:r>
              <a:rPr sz="156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 </a:t>
            </a:r>
            <a:r>
              <a:rPr dirty="0"/>
              <a:t>else,</a:t>
            </a:r>
          </a:p>
          <a:p>
            <a:pPr>
              <a:defRPr sz="11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dirty="0"/>
              <a:t>we’re going to draw…</a:t>
            </a:r>
          </a:p>
          <a:p>
            <a:pPr>
              <a:defRPr sz="11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dirty="0"/>
          </a:p>
          <a:p>
            <a:pPr>
              <a:defRPr sz="11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dirty="0"/>
          </a:p>
          <a:p>
            <a:pPr>
              <a:defRPr sz="11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dirty="0"/>
              <a:t>                                                      </a:t>
            </a:r>
          </a:p>
          <a:p>
            <a:pPr>
              <a:defRPr sz="11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dirty="0"/>
              <a:t>                                       </a:t>
            </a:r>
            <a:r>
              <a:rPr i="1" dirty="0">
                <a:solidFill>
                  <a:srgbClr val="E689FF"/>
                </a:solidFill>
                <a:latin typeface="+mn-lt"/>
                <a:ea typeface="+mn-ea"/>
                <a:cs typeface="+mn-cs"/>
                <a:sym typeface="Helvetica Neue Medium"/>
              </a:rPr>
              <a:t>a story</a:t>
            </a:r>
            <a:r>
              <a:rPr i="1" dirty="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+mn-lt"/>
                <a:ea typeface="+mn-ea"/>
                <a:cs typeface="+mn-cs"/>
                <a:sym typeface="Helvetica Neue Medium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  <p:bldP spid="137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he ‘Story’"/>
          <p:cNvSpPr txBox="1"/>
          <p:nvPr/>
        </p:nvSpPr>
        <p:spPr>
          <a:xfrm>
            <a:off x="5437698" y="4670521"/>
            <a:ext cx="12888875" cy="307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The ‘Story’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 review of what  we  just did:…"/>
          <p:cNvSpPr txBox="1"/>
          <p:nvPr/>
        </p:nvSpPr>
        <p:spPr>
          <a:xfrm>
            <a:off x="1131469" y="910179"/>
            <a:ext cx="20750873" cy="853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08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defRPr>
            </a:pPr>
            <a:r>
              <a:rPr dirty="0"/>
              <a:t>A review of what  </a:t>
            </a:r>
            <a:r>
              <a:rPr sz="13600" i="1" dirty="0">
                <a:solidFill>
                  <a:srgbClr val="FF4DA5"/>
                </a:solidFill>
              </a:rPr>
              <a:t>we</a:t>
            </a:r>
            <a:r>
              <a:rPr dirty="0"/>
              <a:t>  just did:</a:t>
            </a:r>
          </a:p>
          <a:p>
            <a:pPr algn="l">
              <a:defRPr sz="108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defRPr>
            </a:pPr>
            <a:endParaRPr dirty="0"/>
          </a:p>
          <a:p>
            <a:pPr algn="l">
              <a:spcBef>
                <a:spcPts val="2400"/>
              </a:spcBef>
              <a:defRPr sz="5600" b="0"/>
            </a:pPr>
            <a:r>
              <a:rPr dirty="0"/>
              <a:t>-established the </a:t>
            </a:r>
            <a:r>
              <a:rPr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setting</a:t>
            </a:r>
            <a:r>
              <a:rPr dirty="0"/>
              <a:t> of our story </a:t>
            </a:r>
          </a:p>
          <a:p>
            <a:pPr algn="l">
              <a:spcBef>
                <a:spcPts val="2400"/>
              </a:spcBef>
              <a:defRPr sz="5600" b="0"/>
            </a:pPr>
            <a:r>
              <a:rPr dirty="0"/>
              <a:t>-established the </a:t>
            </a:r>
            <a:r>
              <a:rPr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characters</a:t>
            </a:r>
            <a:r>
              <a:rPr dirty="0"/>
              <a:t> in our stor</a:t>
            </a:r>
            <a:r>
              <a:rPr lang="en-US" dirty="0"/>
              <a:t>y</a:t>
            </a:r>
            <a:endParaRPr dirty="0"/>
          </a:p>
          <a:p>
            <a:pPr algn="l">
              <a:spcBef>
                <a:spcPts val="2400"/>
              </a:spcBef>
              <a:defRPr sz="5600" b="0"/>
            </a:pPr>
            <a:r>
              <a:rPr dirty="0"/>
              <a:t>-introduced the </a:t>
            </a:r>
            <a:r>
              <a:rPr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‘inciting incident’</a:t>
            </a:r>
            <a:r>
              <a:rPr dirty="0"/>
              <a:t> that changed the ‘status quo’</a:t>
            </a:r>
          </a:p>
          <a:p>
            <a:pPr algn="l">
              <a:spcBef>
                <a:spcPts val="2400"/>
              </a:spcBef>
              <a:defRPr sz="5600" b="0"/>
            </a:pPr>
            <a:r>
              <a:rPr dirty="0"/>
              <a:t>-</a:t>
            </a:r>
            <a:r>
              <a:rPr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moved</a:t>
            </a:r>
            <a:r>
              <a:rPr dirty="0"/>
              <a:t> characters in response to the ‘inciting incident’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animBg="1" advAuto="0"/>
      <p:bldP spid="141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creen Shot 2021-10-21 at 1.56.40 PM.png" descr="Screen Shot 2021-10-21 at 1.56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8974" y="-4294124"/>
            <a:ext cx="34619856" cy="21637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animBg="1" advAuto="0"/>
      <p:bldP spid="143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tory structure  -  beginning,  middle  &amp;  end…"/>
          <p:cNvSpPr txBox="1"/>
          <p:nvPr/>
        </p:nvSpPr>
        <p:spPr>
          <a:xfrm>
            <a:off x="2160519" y="1141833"/>
            <a:ext cx="17615460" cy="14142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7400" b="0"/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story structure</a:t>
            </a:r>
            <a:r>
              <a:t>  -  </a:t>
            </a:r>
            <a:r>
              <a:rPr sz="6600" i="1"/>
              <a:t>beginning,  middle  &amp;  end</a:t>
            </a:r>
            <a:r>
              <a:rPr sz="6600"/>
              <a:t> </a:t>
            </a:r>
          </a:p>
          <a:p>
            <a:pPr algn="l">
              <a:lnSpc>
                <a:spcPct val="90000"/>
              </a:lnSpc>
              <a:defRPr sz="7400" b="0"/>
            </a:pPr>
            <a:endParaRPr sz="6600"/>
          </a:p>
          <a:p>
            <a:pPr algn="l">
              <a:lnSpc>
                <a:spcPct val="90000"/>
              </a:lnSpc>
              <a:defRPr sz="74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setting   </a:t>
            </a:r>
            <a:r>
              <a:rPr>
                <a:solidFill>
                  <a:srgbClr val="FFFFFF"/>
                </a:solidFill>
              </a:rPr>
              <a:t>&amp; </a:t>
            </a:r>
            <a:r>
              <a:t>  characters</a:t>
            </a:r>
            <a:endParaRPr sz="6600"/>
          </a:p>
          <a:p>
            <a:pPr algn="l">
              <a:lnSpc>
                <a:spcPct val="90000"/>
              </a:lnSpc>
              <a:defRPr sz="7400" b="0"/>
            </a:pPr>
            <a:endParaRPr sz="6600"/>
          </a:p>
          <a:p>
            <a:pPr algn="l">
              <a:lnSpc>
                <a:spcPct val="90000"/>
              </a:lnSpc>
              <a:defRPr sz="74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narrator</a:t>
            </a:r>
          </a:p>
          <a:p>
            <a:pPr algn="l">
              <a:lnSpc>
                <a:spcPct val="90000"/>
              </a:lnSpc>
              <a:defRPr sz="7400" b="0"/>
            </a:pPr>
            <a:endParaRPr/>
          </a:p>
          <a:p>
            <a:pPr algn="l">
              <a:lnSpc>
                <a:spcPct val="90000"/>
              </a:lnSpc>
              <a:defRPr sz="74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sequential</a:t>
            </a:r>
          </a:p>
          <a:p>
            <a:pPr algn="l">
              <a:lnSpc>
                <a:spcPct val="90000"/>
              </a:lnSpc>
              <a:defRPr sz="74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74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‘status quo’</a:t>
            </a:r>
          </a:p>
          <a:p>
            <a:pPr algn="l">
              <a:lnSpc>
                <a:spcPct val="90000"/>
              </a:lnSpc>
              <a:defRPr sz="74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74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defRPr>
            </a:pPr>
            <a:r>
              <a:t>‘inciting incident’…</a:t>
            </a:r>
          </a:p>
          <a:p>
            <a:pPr algn="l">
              <a:lnSpc>
                <a:spcPct val="90000"/>
              </a:lnSpc>
              <a:defRPr sz="7400" b="0"/>
            </a:pPr>
            <a:endParaRPr/>
          </a:p>
          <a:p>
            <a:pPr algn="l">
              <a:lnSpc>
                <a:spcPct val="90000"/>
              </a:lnSpc>
              <a:defRPr sz="74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5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creen Shot 2021-10-21 at 7.36.08 PM.png" descr="Screen Shot 2021-10-21 at 7.36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1265" y="-4389478"/>
            <a:ext cx="35991935" cy="22494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7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an anyone think…"/>
          <p:cNvSpPr txBox="1"/>
          <p:nvPr/>
        </p:nvSpPr>
        <p:spPr>
          <a:xfrm>
            <a:off x="4428921" y="2536286"/>
            <a:ext cx="15526158" cy="7173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7200"/>
            </a:pPr>
            <a:r>
              <a:t>Can anyone think </a:t>
            </a:r>
          </a:p>
          <a:p>
            <a:pPr>
              <a:lnSpc>
                <a:spcPct val="120000"/>
              </a:lnSpc>
              <a:defRPr sz="7200"/>
            </a:pPr>
            <a:r>
              <a:t>of an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‘inciting incident’ </a:t>
            </a:r>
          </a:p>
          <a:p>
            <a:pPr>
              <a:lnSpc>
                <a:spcPct val="120000"/>
              </a:lnSpc>
              <a:defRPr sz="9600" i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defRPr>
            </a:pPr>
            <a:r>
              <a:t>right now</a:t>
            </a:r>
          </a:p>
          <a:p>
            <a:pPr>
              <a:lnSpc>
                <a:spcPct val="120000"/>
              </a:lnSpc>
              <a:defRPr sz="7200"/>
            </a:pPr>
            <a:r>
              <a:t>that would </a:t>
            </a:r>
            <a:r>
              <a:rPr i="1"/>
              <a:t>change</a:t>
            </a:r>
            <a:r>
              <a:rPr sz="8200"/>
              <a:t> </a:t>
            </a:r>
            <a:r>
              <a:t>the </a:t>
            </a:r>
            <a:r>
              <a:rPr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‘status quo’</a:t>
            </a:r>
            <a:r>
              <a:rPr i="1"/>
              <a:t> </a:t>
            </a:r>
          </a:p>
          <a:p>
            <a:pPr>
              <a:lnSpc>
                <a:spcPct val="120000"/>
              </a:lnSpc>
              <a:defRPr sz="7200"/>
            </a:pPr>
            <a:r>
              <a:t>in your classroom?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animBg="1" advAuto="0"/>
      <p:bldP spid="149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0-21 at 1.57.48 PM.png" descr="Screen Shot 2021-10-21 at 1.57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3609" y="-4182097"/>
            <a:ext cx="34400174" cy="21500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e Challenge (or The Lesson):…"/>
          <p:cNvSpPr txBox="1"/>
          <p:nvPr/>
        </p:nvSpPr>
        <p:spPr>
          <a:xfrm>
            <a:off x="660176" y="439900"/>
            <a:ext cx="20060680" cy="141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8000" b="0">
                <a:solidFill>
                  <a:schemeClr val="accent5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The Challenge (</a:t>
            </a:r>
            <a:r>
              <a:rPr>
                <a:solidFill>
                  <a:srgbClr val="000000"/>
                </a:solidFill>
              </a:rPr>
              <a:t>or</a:t>
            </a:r>
            <a:r>
              <a:t> </a:t>
            </a:r>
            <a:r>
              <a:rPr b="1" i="1">
                <a:latin typeface="Helvetica Neue"/>
                <a:ea typeface="Helvetica Neue"/>
                <a:cs typeface="Helvetica Neue"/>
                <a:sym typeface="Helvetica Neue"/>
              </a:rPr>
              <a:t>The Lesson</a:t>
            </a:r>
            <a:r>
              <a:t>):</a:t>
            </a:r>
          </a:p>
          <a:p>
            <a:pPr algn="l" defTabSz="4572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1. Divide the class into ‘teams’.   Each ‘team’ will create their own ‘story’. 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2. Each ‘team’ needs to pick: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 </a:t>
            </a:r>
            <a:r>
              <a:rPr b="1"/>
              <a:t>setting</a:t>
            </a:r>
            <a:r>
              <a:t>, a place - for their ‘story’.   It can be any place you choose - a house, a tree, 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 town, a city, a neighborhood, a park, a forest, the woods, the ocean, Mars, 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arctic, the desert - </a:t>
            </a:r>
            <a:r>
              <a:rPr sz="5600" b="1" i="1"/>
              <a:t>your call</a:t>
            </a:r>
            <a:r>
              <a:rPr sz="5600" b="1"/>
              <a:t>.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5600" b="1"/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3. Each team needs to pick: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</a:t>
            </a:r>
            <a:r>
              <a:rPr b="1"/>
              <a:t>characters</a:t>
            </a:r>
            <a:r>
              <a:t> that will be in your ‘story’.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4. Each team needs to the think of: 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 </a:t>
            </a:r>
            <a:r>
              <a:rPr b="1"/>
              <a:t>‘inciting incident’ </a:t>
            </a:r>
            <a:r>
              <a:t>that will change the ‘status quo’ of your ‘story’ -  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 event that will make the other team move the </a:t>
            </a:r>
            <a:r>
              <a:rPr b="1"/>
              <a:t>characters </a:t>
            </a:r>
            <a:r>
              <a:t>around the paper - </a:t>
            </a:r>
          </a:p>
          <a:p>
            <a:pPr algn="l" defTabSz="457200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 response to the </a:t>
            </a:r>
            <a:r>
              <a:rPr b="1"/>
              <a:t>‘inciting incident’</a:t>
            </a:r>
            <a:r>
              <a:t>.</a:t>
            </a:r>
          </a:p>
          <a:p>
            <a:pPr algn="l" defTabSz="457200">
              <a:defRPr sz="39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sz="5800" i="1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3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he ‘Presenting Team’:…"/>
          <p:cNvSpPr txBox="1"/>
          <p:nvPr/>
        </p:nvSpPr>
        <p:spPr>
          <a:xfrm>
            <a:off x="513183" y="1439490"/>
            <a:ext cx="32324555" cy="8843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600" b="0"/>
            </a:pPr>
            <a:r>
              <a:rPr dirty="0"/>
              <a:t>The ‘Presenting Team’:</a:t>
            </a:r>
          </a:p>
          <a:p>
            <a:pPr marL="2010833" lvl="2" indent="-740833" algn="l" defTabSz="457200">
              <a:buSzPct val="125000"/>
              <a:buChar char="-"/>
              <a:defRPr sz="5600" b="0"/>
            </a:pPr>
            <a:r>
              <a:rPr dirty="0"/>
              <a:t>establishes setting</a:t>
            </a:r>
          </a:p>
          <a:p>
            <a:pPr marL="2010833" lvl="2" indent="-740833" algn="l" defTabSz="457200">
              <a:buSzPct val="125000"/>
              <a:buChar char="-"/>
              <a:defRPr sz="5600" b="0"/>
            </a:pPr>
            <a:r>
              <a:rPr dirty="0"/>
              <a:t>establishes the characters</a:t>
            </a:r>
          </a:p>
          <a:p>
            <a:pPr marL="2010833" lvl="2" indent="-740833" algn="l" defTabSz="457200">
              <a:buSzPct val="125000"/>
              <a:buChar char="-"/>
              <a:defRPr sz="5600" b="0"/>
            </a:pPr>
            <a:r>
              <a:rPr dirty="0"/>
              <a:t>introduces ‘inciting incident’</a:t>
            </a:r>
          </a:p>
          <a:p>
            <a:pPr marL="2010833" lvl="2" indent="-740833" algn="l" defTabSz="457200">
              <a:buSzPct val="125000"/>
              <a:buChar char="-"/>
              <a:defRPr sz="5600" b="0"/>
            </a:pPr>
            <a:r>
              <a:rPr dirty="0"/>
              <a:t>picks </a:t>
            </a:r>
            <a:r>
              <a:rPr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‘narrator’</a:t>
            </a:r>
            <a:r>
              <a:rPr dirty="0"/>
              <a:t> </a:t>
            </a:r>
          </a:p>
          <a:p>
            <a:pPr algn="l" defTabSz="457200">
              <a:defRPr sz="5600" b="0"/>
            </a:pPr>
            <a:endParaRPr dirty="0"/>
          </a:p>
          <a:p>
            <a:pPr algn="l" defTabSz="457200">
              <a:defRPr sz="5600" b="0"/>
            </a:pPr>
            <a:r>
              <a:rPr dirty="0"/>
              <a:t>Other Teams:</a:t>
            </a:r>
          </a:p>
          <a:p>
            <a:pPr lvl="2" indent="0" algn="l" defTabSz="457200">
              <a:defRPr sz="5600" b="0"/>
            </a:pPr>
            <a:r>
              <a:rPr dirty="0"/>
              <a:t> - need 2 pieces of paper - cut up 16 little pieces, plus one ‘full’ sheet                                 </a:t>
            </a:r>
          </a:p>
          <a:p>
            <a:pPr lvl="2" indent="0" algn="l" defTabSz="457200">
              <a:defRPr sz="5600" b="0"/>
            </a:pPr>
            <a:r>
              <a:rPr dirty="0"/>
              <a:t>- each member of the other team will play the game </a:t>
            </a:r>
          </a:p>
          <a:p>
            <a:pPr algn="l" defTabSz="457200">
              <a:defRPr sz="5600" b="0"/>
            </a:pPr>
            <a:r>
              <a:rPr dirty="0"/>
              <a:t>- each person’s ending will be different…but that’s the </a:t>
            </a:r>
            <a:r>
              <a:rPr sz="6400" b="1"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FUN</a:t>
            </a:r>
            <a:r>
              <a:rPr dirty="0"/>
              <a:t> part!!!                                         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5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creen Shot 2021-10-21 at 10.03.11 PM.png" descr="Screen Shot 2021-10-21 at 10.03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283" y="-3208159"/>
            <a:ext cx="31266266" cy="19541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animBg="1" advAuto="0"/>
      <p:bldP spid="121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468000"/>
            <a:satOff val="-4761"/>
            <a:lumOff val="1019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After you ‘played the game’ -…"/>
          <p:cNvSpPr txBox="1"/>
          <p:nvPr/>
        </p:nvSpPr>
        <p:spPr>
          <a:xfrm>
            <a:off x="3271570" y="1384493"/>
            <a:ext cx="17840860" cy="9931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 b="0">
                <a:solidFill>
                  <a:schemeClr val="accent5"/>
                </a:solidFill>
              </a:defRPr>
            </a:pPr>
            <a:r>
              <a:t>After you ‘played the game’ -</a:t>
            </a:r>
          </a:p>
          <a:p>
            <a:pPr>
              <a:defRPr sz="7200" b="0">
                <a:solidFill>
                  <a:schemeClr val="accent5"/>
                </a:solidFill>
              </a:defRPr>
            </a:pPr>
            <a:r>
              <a:t>after you drew your ‘story’ - </a:t>
            </a:r>
          </a:p>
          <a:p>
            <a:pPr>
              <a:defRPr sz="7200" b="0">
                <a:solidFill>
                  <a:schemeClr val="accent5"/>
                </a:solidFill>
              </a:defRPr>
            </a:pPr>
            <a:r>
              <a:t>could you recognize the </a:t>
            </a:r>
            <a:r>
              <a:rPr b="1"/>
              <a:t>‘inciting incident’</a:t>
            </a:r>
            <a:r>
              <a:t> </a:t>
            </a:r>
          </a:p>
          <a:p>
            <a:pPr>
              <a:defRPr sz="7200" b="0">
                <a:solidFill>
                  <a:schemeClr val="accent5"/>
                </a:solidFill>
              </a:defRPr>
            </a:pPr>
            <a:r>
              <a:t>of the other team?</a:t>
            </a:r>
          </a:p>
          <a:p>
            <a:pPr>
              <a:defRPr sz="7200" b="0">
                <a:solidFill>
                  <a:schemeClr val="accent5"/>
                </a:solidFill>
              </a:defRPr>
            </a:pPr>
            <a:endParaRPr/>
          </a:p>
          <a:p>
            <a:pPr>
              <a:lnSpc>
                <a:spcPct val="140000"/>
              </a:lnSpc>
              <a:defRPr sz="7600" b="0" i="1">
                <a:solidFill>
                  <a:schemeClr val="accent5"/>
                </a:solidFill>
              </a:defRPr>
            </a:pPr>
            <a:r>
              <a:t>What did you think of it?</a:t>
            </a:r>
          </a:p>
          <a:p>
            <a:pPr>
              <a:lnSpc>
                <a:spcPct val="140000"/>
              </a:lnSpc>
              <a:defRPr sz="7600" b="0" i="1">
                <a:solidFill>
                  <a:schemeClr val="accent5"/>
                </a:solidFill>
              </a:defRPr>
            </a:pPr>
            <a:r>
              <a:t>Did it work?</a:t>
            </a:r>
          </a:p>
          <a:p>
            <a:pPr>
              <a:lnSpc>
                <a:spcPct val="140000"/>
              </a:lnSpc>
              <a:defRPr sz="7600" b="0" i="1">
                <a:solidFill>
                  <a:schemeClr val="accent5"/>
                </a:solidFill>
              </a:defRPr>
            </a:pPr>
            <a:r>
              <a:t>Was it effective?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57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0-21 at 1.58.58 PM.png" descr="Screen Shot 2021-10-21 at 1.58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6564" y="-4049107"/>
            <a:ext cx="34121472" cy="21325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  <p:bldP spid="159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OK - who wants to volunteer…"/>
          <p:cNvSpPr txBox="1"/>
          <p:nvPr/>
        </p:nvSpPr>
        <p:spPr>
          <a:xfrm>
            <a:off x="4440059" y="1348145"/>
            <a:ext cx="15503882" cy="11836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OK - who wants to volunteer </a:t>
            </a:r>
          </a:p>
          <a:p>
            <a:pPr>
              <a:defRPr sz="12400" b="0">
                <a:solidFill>
                  <a:srgbClr val="FAE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ONE THING </a:t>
            </a: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that they learned today in this lesson, </a:t>
            </a: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in this project…</a:t>
            </a: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you can either  </a:t>
            </a:r>
            <a:r>
              <a:rPr sz="12400" b="1" i="1">
                <a:solidFill>
                  <a:schemeClr val="accent6">
                    <a:satOff val="15424"/>
                    <a:lumOff val="17647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</a:t>
            </a:r>
            <a:endParaRPr sz="8800" i="1">
              <a:solidFill>
                <a:schemeClr val="accent6">
                  <a:satOff val="15424"/>
                  <a:lumOff val="17647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or  </a:t>
            </a:r>
            <a:r>
              <a:rPr sz="10800" i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</a:t>
            </a:r>
            <a:r>
              <a:rPr sz="12400" i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sz="12400" i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</a:t>
            </a:r>
            <a:r>
              <a:rPr sz="12400" i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sz="14800" i="1">
                <a:solidFill>
                  <a:schemeClr val="accent4">
                    <a:hueOff val="-624705"/>
                    <a:lumOff val="1372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  <p:bldP spid="161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0-21 at 2.00.35 PM.png" descr="Screen Shot 2021-10-21 at 2.00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010" y="-4185923"/>
            <a:ext cx="34402838" cy="21501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3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"/>
          <p:cNvSpPr txBox="1"/>
          <p:nvPr/>
        </p:nvSpPr>
        <p:spPr>
          <a:xfrm>
            <a:off x="12128499" y="6107875"/>
            <a:ext cx="127001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/>
          </a:p>
          <a:p>
            <a:endParaRPr/>
          </a:p>
        </p:txBody>
      </p:sp>
      <p:sp>
        <p:nvSpPr>
          <p:cNvPr id="166" name="www.readwritethink.org            2006 NCTE/IRA…"/>
          <p:cNvSpPr txBox="1"/>
          <p:nvPr/>
        </p:nvSpPr>
        <p:spPr>
          <a:xfrm>
            <a:off x="1572211" y="1330372"/>
            <a:ext cx="19555842" cy="525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800" b="0"/>
            </a:pPr>
            <a:r>
              <a:rPr u="sng">
                <a:hlinkClick r:id="rId2"/>
              </a:rPr>
              <a:t>www.readwritethink.org</a:t>
            </a:r>
            <a:r>
              <a:t>            2006 NCTE/IRA</a:t>
            </a:r>
          </a:p>
          <a:p>
            <a:pPr algn="l">
              <a:defRPr sz="3800" b="0"/>
            </a:pPr>
            <a:endParaRPr/>
          </a:p>
          <a:p>
            <a:pPr algn="l">
              <a:defRPr sz="3800" b="0"/>
            </a:pPr>
            <a:r>
              <a:t>Charlip, Remy,  “Where is Everybody?”, Scholastic Book Services, 1957, 1st Printing, USA</a:t>
            </a:r>
          </a:p>
          <a:p>
            <a:pPr algn="l">
              <a:defRPr sz="3800" b="0"/>
            </a:pPr>
            <a:endParaRPr/>
          </a:p>
          <a:p>
            <a:pPr algn="l">
              <a:defRPr sz="3800" b="0"/>
            </a:pPr>
            <a:r>
              <a:rPr u="sng">
                <a:hlinkClick r:id="rId3"/>
              </a:rPr>
              <a:t>https://literacyideas.com</a:t>
            </a:r>
          </a:p>
          <a:p>
            <a:pPr algn="l">
              <a:defRPr sz="3800" b="0"/>
            </a:pPr>
            <a:endParaRPr u="sng">
              <a:hlinkClick r:id="rId3"/>
            </a:endParaRPr>
          </a:p>
          <a:p>
            <a:pPr algn="l">
              <a:defRPr sz="3800" b="0"/>
            </a:pPr>
            <a:r>
              <a:t>George, Lindsay Barrett      </a:t>
            </a:r>
            <a:r>
              <a:rPr i="1"/>
              <a:t>Once Upon a Doodle</a:t>
            </a:r>
            <a:r>
              <a:t> - ‘storydraw’,   2016</a:t>
            </a:r>
          </a:p>
          <a:p>
            <a:pPr>
              <a:defRPr sz="38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  <p:bldP spid="166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creen Shot 2021-10-21 at 4.55.40 PM.png" descr="Screen Shot 2021-10-21 at 4.55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350" y="-4089757"/>
            <a:ext cx="34224036" cy="21390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  <p:bldP spid="123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Where  Is  Every……"/>
          <p:cNvSpPr txBox="1"/>
          <p:nvPr/>
        </p:nvSpPr>
        <p:spPr>
          <a:xfrm>
            <a:off x="1459331" y="2298601"/>
            <a:ext cx="21465338" cy="8717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defRPr sz="158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16600"/>
              <a:t>Where  Is  Every…</a:t>
            </a:r>
            <a:r>
              <a:t> </a:t>
            </a:r>
          </a:p>
          <a:p>
            <a:pPr>
              <a:lnSpc>
                <a:spcPct val="50000"/>
              </a:lnSpc>
              <a:defRPr sz="15800" b="0"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  <a:p>
            <a:pPr>
              <a:lnSpc>
                <a:spcPct val="50000"/>
              </a:lnSpc>
              <a:defRPr sz="235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  <a:p>
            <a:pPr>
              <a:lnSpc>
                <a:spcPct val="50000"/>
              </a:lnSpc>
              <a:defRPr sz="25800"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Body?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fill="hold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5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creen Shot 2021-10-21 at 1.54.48 PM.png" descr="Screen Shot 2021-10-21 at 1.54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3210" y="-4170104"/>
            <a:ext cx="34377499" cy="21485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  <p:bldP spid="127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n the next hour,  your   BRAIN  will:…"/>
          <p:cNvSpPr txBox="1"/>
          <p:nvPr/>
        </p:nvSpPr>
        <p:spPr>
          <a:xfrm>
            <a:off x="1124232" y="908345"/>
            <a:ext cx="20334911" cy="8913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800"/>
            </a:pPr>
            <a:r>
              <a:rPr sz="7400"/>
              <a:t>I</a:t>
            </a:r>
            <a:r>
              <a:rPr sz="8400"/>
              <a:t>n the next hour,  your </a:t>
            </a:r>
            <a:r>
              <a:rPr sz="7400"/>
              <a:t>  </a:t>
            </a:r>
            <a:r>
              <a:rPr sz="15600">
                <a:solidFill>
                  <a:schemeClr val="accent1">
                    <a:lumOff val="13529"/>
                  </a:schemeClr>
                </a:solidFill>
                <a:latin typeface="Marker Felt"/>
                <a:ea typeface="Marker Felt"/>
                <a:cs typeface="Marker Felt"/>
                <a:sym typeface="Marker Felt"/>
              </a:rPr>
              <a:t>B</a:t>
            </a:r>
            <a:r>
              <a:rPr sz="156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Marker Felt"/>
                <a:ea typeface="Marker Felt"/>
                <a:cs typeface="Marker Felt"/>
                <a:sym typeface="Marker Felt"/>
              </a:rPr>
              <a:t>R</a:t>
            </a:r>
            <a:r>
              <a:rPr sz="1560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  <a:latin typeface="Marker Felt"/>
                <a:ea typeface="Marker Felt"/>
                <a:cs typeface="Marker Felt"/>
                <a:sym typeface="Marker Felt"/>
              </a:rPr>
              <a:t>A</a:t>
            </a:r>
            <a:r>
              <a:rPr sz="15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Marker Felt"/>
                <a:ea typeface="Marker Felt"/>
                <a:cs typeface="Marker Felt"/>
                <a:sym typeface="Marker Felt"/>
              </a:rPr>
              <a:t>I</a:t>
            </a:r>
            <a:r>
              <a:rPr sz="15600">
                <a:solidFill>
                  <a:schemeClr val="accent6">
                    <a:satOff val="15424"/>
                    <a:lumOff val="17647"/>
                  </a:schemeClr>
                </a:solidFill>
                <a:latin typeface="Marker Felt"/>
                <a:ea typeface="Marker Felt"/>
                <a:cs typeface="Marker Felt"/>
                <a:sym typeface="Marker Felt"/>
              </a:rPr>
              <a:t>N</a:t>
            </a:r>
            <a:r>
              <a:rPr sz="14800">
                <a:solidFill>
                  <a:schemeClr val="accent6">
                    <a:satOff val="15424"/>
                    <a:lumOff val="17647"/>
                  </a:schemeClr>
                </a:solidFill>
                <a:latin typeface="Marker Felt"/>
                <a:ea typeface="Marker Felt"/>
                <a:cs typeface="Marker Felt"/>
                <a:sym typeface="Marker Felt"/>
              </a:rPr>
              <a:t> </a:t>
            </a:r>
            <a:r>
              <a:rPr sz="11400" b="0">
                <a:latin typeface="Stencil"/>
                <a:ea typeface="Stencil"/>
                <a:cs typeface="Stencil"/>
                <a:sym typeface="Stencil"/>
              </a:rPr>
              <a:t> </a:t>
            </a:r>
            <a:r>
              <a:rPr sz="8400"/>
              <a:t>will:</a:t>
            </a:r>
          </a:p>
          <a:p>
            <a:pPr algn="l">
              <a:defRPr sz="5200"/>
            </a:pPr>
            <a:endParaRPr sz="8400"/>
          </a:p>
          <a:p>
            <a:pPr algn="l">
              <a:lnSpc>
                <a:spcPct val="140000"/>
              </a:lnSpc>
              <a:defRPr sz="5200"/>
            </a:pPr>
            <a:endParaRPr sz="8400"/>
          </a:p>
          <a:p>
            <a:pPr marL="767291" indent="-767291" algn="l">
              <a:lnSpc>
                <a:spcPct val="140000"/>
              </a:lnSpc>
              <a:buSzPct val="125000"/>
              <a:buChar char="-"/>
              <a:defRPr sz="5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understand the basic story ‘elements’ of  </a:t>
            </a:r>
            <a:r>
              <a:rPr b="1">
                <a:solidFill>
                  <a:schemeClr val="accent6">
                    <a:satOff val="15424"/>
                    <a:lumOff val="17647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 stories</a:t>
            </a:r>
          </a:p>
          <a:p>
            <a:pPr marL="767291" indent="-767291" algn="l">
              <a:lnSpc>
                <a:spcPct val="140000"/>
              </a:lnSpc>
              <a:buSzPct val="125000"/>
              <a:buChar char="-"/>
              <a:defRPr sz="5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develop a story with </a:t>
            </a:r>
            <a:r>
              <a:rPr sz="5800" b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</a:t>
            </a:r>
            <a:r>
              <a:t>sequential events</a:t>
            </a:r>
          </a:p>
          <a:p>
            <a:pPr marL="767291" indent="-767291" algn="l">
              <a:lnSpc>
                <a:spcPct val="140000"/>
              </a:lnSpc>
              <a:buSzPct val="125000"/>
              <a:buChar char="-"/>
              <a:defRPr sz="5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develop </a:t>
            </a:r>
            <a:r>
              <a:rPr b="1"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speaking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and </a:t>
            </a:r>
            <a:r>
              <a:rPr b="1"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performing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skills</a:t>
            </a:r>
          </a:p>
          <a:p>
            <a:pPr marL="767291" indent="-767291" algn="l">
              <a:lnSpc>
                <a:spcPct val="140000"/>
              </a:lnSpc>
              <a:buSzPct val="125000"/>
              <a:buChar char="-"/>
              <a:defRPr sz="5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recognize an </a:t>
            </a:r>
            <a:r>
              <a:rPr>
                <a:solidFill>
                  <a:schemeClr val="accent4">
                    <a:hueOff val="-624705"/>
                    <a:lumOff val="1372"/>
                  </a:schemeClr>
                </a:solidFill>
              </a:rPr>
              <a:t>‘</a:t>
            </a:r>
            <a:r>
              <a:rPr b="1">
                <a:solidFill>
                  <a:schemeClr val="accent4">
                    <a:hueOff val="-624705"/>
                    <a:lumOff val="1372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inciting incident’</a:t>
            </a:r>
            <a:r>
              <a:rPr>
                <a:solidFill>
                  <a:srgbClr val="65C1FF"/>
                </a:solidFill>
              </a:rPr>
              <a:t> </a:t>
            </a:r>
            <a:r>
              <a:t>in a story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  <p:bldP spid="129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creen Shot 2021-10-21 at 1.55.34 PM.png" descr="Screen Shot 2021-10-21 at 1.55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0962" y="-4194235"/>
            <a:ext cx="34402313" cy="21501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  <p:bldP spid="131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21-10-21 at 3.02.33 PM.png" descr="Screen Shot 2021-10-21 at 3.02.3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0499" y="-4039051"/>
            <a:ext cx="34870567" cy="21794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  <p:bldP spid="133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468000"/>
            <a:satOff val="-4761"/>
            <a:lumOff val="1019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he Cut:…"/>
          <p:cNvSpPr txBox="1"/>
          <p:nvPr/>
        </p:nvSpPr>
        <p:spPr>
          <a:xfrm>
            <a:off x="634766" y="386144"/>
            <a:ext cx="17813682" cy="13519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800">
                <a:solidFill>
                  <a:schemeClr val="accent5"/>
                </a:solidFill>
              </a:defRPr>
            </a:pPr>
            <a:r>
              <a:t>The Cut:</a:t>
            </a:r>
          </a:p>
          <a:p>
            <a:pPr algn="l">
              <a:defRPr sz="6400">
                <a:solidFill>
                  <a:schemeClr val="accent5"/>
                </a:solidFill>
              </a:defRPr>
            </a:pPr>
            <a:endParaRPr/>
          </a:p>
          <a:p>
            <a:pPr algn="l">
              <a:defRPr sz="5200" b="0">
                <a:solidFill>
                  <a:srgbClr val="000000"/>
                </a:solidFill>
              </a:defRPr>
            </a:pPr>
            <a:r>
              <a:t>Please take </a:t>
            </a:r>
            <a:r>
              <a:rPr b="1"/>
              <a:t>one</a:t>
            </a:r>
            <a:r>
              <a:t> of your pieces of paper… and cut it in half. </a:t>
            </a:r>
          </a:p>
          <a:p>
            <a:pPr algn="l">
              <a:defRPr sz="5200" b="0">
                <a:solidFill>
                  <a:srgbClr val="000000"/>
                </a:solidFill>
              </a:defRPr>
            </a:pPr>
            <a:r>
              <a:t>Put one of the 1/2 sheets aside.</a:t>
            </a:r>
          </a:p>
          <a:p>
            <a:pPr algn="l">
              <a:defRPr sz="52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5200" b="0">
                <a:solidFill>
                  <a:srgbClr val="000000"/>
                </a:solidFill>
              </a:defRPr>
            </a:pPr>
            <a:r>
              <a:t>Cut the half of the sheet you’re keeping - in half…</a:t>
            </a:r>
          </a:p>
          <a:p>
            <a:pPr algn="l">
              <a:defRPr sz="52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5200" b="0">
                <a:solidFill>
                  <a:srgbClr val="000000"/>
                </a:solidFill>
              </a:defRPr>
            </a:pPr>
            <a:r>
              <a:t>cut those 2 pieces in half…</a:t>
            </a:r>
          </a:p>
          <a:p>
            <a:pPr algn="l">
              <a:defRPr sz="52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5200" b="0">
                <a:solidFill>
                  <a:srgbClr val="000000"/>
                </a:solidFill>
              </a:defRPr>
            </a:pPr>
            <a:r>
              <a:t>cut those 4 pieces in half…</a:t>
            </a:r>
          </a:p>
          <a:p>
            <a:pPr algn="l">
              <a:defRPr sz="52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5200" b="0">
                <a:solidFill>
                  <a:srgbClr val="000000"/>
                </a:solidFill>
              </a:defRPr>
            </a:pPr>
            <a:r>
              <a:t>cut those 8 pieces in half…</a:t>
            </a:r>
          </a:p>
          <a:p>
            <a:pPr algn="l">
              <a:defRPr sz="52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5200" b="0">
                <a:solidFill>
                  <a:srgbClr val="000000"/>
                </a:solidFill>
              </a:defRPr>
            </a:pPr>
            <a:r>
              <a:t>until you have </a:t>
            </a:r>
            <a:r>
              <a:rPr b="1"/>
              <a:t>16</a:t>
            </a:r>
            <a:r>
              <a:t> little pieces of paper.   </a:t>
            </a:r>
          </a:p>
          <a:p>
            <a:pPr algn="l">
              <a:defRPr sz="5200" b="0">
                <a:solidFill>
                  <a:srgbClr val="000000"/>
                </a:solidFill>
              </a:defRPr>
            </a:pPr>
            <a:r>
              <a:t>Set these aside.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5" grpId="2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583</Words>
  <Application>Microsoft Office PowerPoint</Application>
  <PresentationFormat>Custom</PresentationFormat>
  <Paragraphs>104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 Black</vt:lpstr>
      <vt:lpstr>Calibri</vt:lpstr>
      <vt:lpstr>Futura Bold</vt:lpstr>
      <vt:lpstr>Gill Sans</vt:lpstr>
      <vt:lpstr>Helvetica Neue</vt:lpstr>
      <vt:lpstr>Helvetica Neue Black Condensed</vt:lpstr>
      <vt:lpstr>Helvetica Neue Bold Condensed</vt:lpstr>
      <vt:lpstr>Helvetica Neue Light</vt:lpstr>
      <vt:lpstr>Helvetica Neue Medium</vt:lpstr>
      <vt:lpstr>Marker Felt</vt:lpstr>
      <vt:lpstr>Stencil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Dupre</dc:creator>
  <cp:lastModifiedBy>Mary Dupre</cp:lastModifiedBy>
  <cp:revision>4</cp:revision>
  <dcterms:modified xsi:type="dcterms:W3CDTF">2022-03-07T21:04:58Z</dcterms:modified>
</cp:coreProperties>
</file>