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691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6nZjVNaJLg" TargetMode="External"/><Relationship Id="rId3" Type="http://schemas.openxmlformats.org/officeDocument/2006/relationships/hyperlink" Target="https://theartofeducation.edu/packs/abstract-artmaking-every-level/" TargetMode="External"/><Relationship Id="rId7" Type="http://schemas.openxmlformats.org/officeDocument/2006/relationships/hyperlink" Target="https://v2.toolboxpro.org/classrooms/mobile.cfm?ID=5014&amp;P=112010" TargetMode="External"/><Relationship Id="rId12" Type="http://schemas.openxmlformats.org/officeDocument/2006/relationships/hyperlink" Target="https://www.artsintegration.net/visualizing-music.html" TargetMode="External"/><Relationship Id="rId2" Type="http://schemas.openxmlformats.org/officeDocument/2006/relationships/hyperlink" Target="https://3o9d0y1wloj7e90sc37nviar-wpengine.netdna-ssl.com/wp-content/uploads/DLP-Drawing-to-Music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sf.net/home/showpublisheddocument/20564/637275520672370000" TargetMode="External"/><Relationship Id="rId11" Type="http://schemas.openxmlformats.org/officeDocument/2006/relationships/hyperlink" Target="https://mymodernmet.com/wassily-kandinsky/" TargetMode="External"/><Relationship Id="rId5" Type="http://schemas.openxmlformats.org/officeDocument/2006/relationships/hyperlink" Target="https://nurturestore.co.uk/kandinsky-circles-art-lesson-for-children" TargetMode="External"/><Relationship Id="rId10" Type="http://schemas.openxmlformats.org/officeDocument/2006/relationships/hyperlink" Target="https://www.youtube.com/watch?v=2xDnxkzQtdI" TargetMode="External"/><Relationship Id="rId4" Type="http://schemas.openxmlformats.org/officeDocument/2006/relationships/hyperlink" Target="https://www.artsy.net/article/artsy-editorial-artist-kandinsky" TargetMode="External"/><Relationship Id="rId9" Type="http://schemas.openxmlformats.org/officeDocument/2006/relationships/hyperlink" Target="https://www.youtube.com/watch?v=4nZ_qkeffY4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1" animBg="1" advAuto="0"/>
      <p:bldP spid="151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ynesthesia: a condition where a person’s…"/>
          <p:cNvSpPr txBox="1"/>
          <p:nvPr/>
        </p:nvSpPr>
        <p:spPr>
          <a:xfrm>
            <a:off x="701822" y="641141"/>
            <a:ext cx="18893037" cy="830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80000"/>
              </a:lnSpc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synesthesia: </a:t>
            </a:r>
            <a:r>
              <a:rPr sz="5600"/>
              <a:t>a condition where a person’s </a:t>
            </a:r>
          </a:p>
          <a:p>
            <a:pPr algn="l">
              <a:lnSpc>
                <a:spcPct val="180000"/>
              </a:lnSpc>
              <a:defRPr sz="56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senses are joined. </a:t>
            </a:r>
          </a:p>
          <a:p>
            <a:pPr algn="l">
              <a:lnSpc>
                <a:spcPct val="180000"/>
              </a:lnSpc>
              <a:defRPr sz="56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People with synesthesia hear a musical note </a:t>
            </a:r>
          </a:p>
          <a:p>
            <a:pPr algn="l">
              <a:lnSpc>
                <a:spcPct val="180000"/>
              </a:lnSpc>
              <a:defRPr sz="56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and see a color, or smell a perfume </a:t>
            </a:r>
          </a:p>
          <a:p>
            <a:pPr algn="l">
              <a:lnSpc>
                <a:spcPct val="180000"/>
              </a:lnSpc>
              <a:defRPr sz="56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and hear a sound, or see a word </a:t>
            </a:r>
          </a:p>
          <a:p>
            <a:pPr algn="l">
              <a:lnSpc>
                <a:spcPct val="180000"/>
              </a:lnSpc>
              <a:defRPr sz="56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and taste a flavor.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  <p:bldP spid="169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emotional response: an emotional reaction…"/>
          <p:cNvSpPr txBox="1"/>
          <p:nvPr/>
        </p:nvSpPr>
        <p:spPr>
          <a:xfrm>
            <a:off x="777855" y="1369245"/>
            <a:ext cx="17360522" cy="625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rPr dirty="0"/>
              <a:t>emotional response: </a:t>
            </a:r>
            <a:r>
              <a:rPr sz="5200" dirty="0"/>
              <a:t>an emotional reaction </a:t>
            </a:r>
          </a:p>
          <a:p>
            <a:pPr algn="l">
              <a:lnSpc>
                <a:spcPct val="150000"/>
              </a:lnSpc>
              <a:defRPr sz="52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rPr dirty="0"/>
              <a:t>or response, such as happiness, fear, anger, sadness - </a:t>
            </a:r>
          </a:p>
          <a:p>
            <a:pPr algn="l">
              <a:lnSpc>
                <a:spcPct val="150000"/>
              </a:lnSpc>
              <a:defRPr sz="52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rPr dirty="0"/>
              <a:t>to an event, situation, a person, people, things </a:t>
            </a:r>
          </a:p>
          <a:p>
            <a:pPr algn="l">
              <a:lnSpc>
                <a:spcPct val="150000"/>
              </a:lnSpc>
              <a:defRPr sz="52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rPr dirty="0"/>
              <a:t>or situations; how one reacts to something, an event, a person</a:t>
            </a:r>
          </a:p>
          <a:p>
            <a:pPr algn="l">
              <a:lnSpc>
                <a:spcPct val="150000"/>
              </a:lnSpc>
              <a:defRPr sz="52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  <p:bldP spid="171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21-12-13 at 1.48.43 AM.png" descr="Screen Shot 2021-12-13 at 1.48.4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9172" y="-4942724"/>
            <a:ext cx="36323654" cy="22702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  <p:bldP spid="173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1-12-13 at 1.53.33 AM.png" descr="Screen Shot 2021-12-13 at 1.53.3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5694" y="-6947726"/>
            <a:ext cx="45305875" cy="28316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animBg="1" advAuto="0"/>
      <p:bldP spid="175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21-12-14 at 12.19.34 AM.png" descr="Screen Shot 2021-12-14 at 12.19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1312" y="-5624001"/>
            <a:ext cx="44778468" cy="27986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animBg="1" advAuto="0"/>
      <p:bldP spid="177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asso_bulls.jpg" descr="picasso_bul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23" y="-409196"/>
            <a:ext cx="22117554" cy="14534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animBg="1" advAuto="0"/>
      <p:bldP spid="179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d802315d65d5fc05921322bfcaa4e838.jpg" descr="d802315d65d5fc05921322bfcaa4e8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617" y="0"/>
            <a:ext cx="850807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  <p:bldP spid="181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A quick exercise:…"/>
          <p:cNvSpPr txBox="1"/>
          <p:nvPr/>
        </p:nvSpPr>
        <p:spPr>
          <a:xfrm>
            <a:off x="1438523" y="1539484"/>
            <a:ext cx="21506955" cy="15816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100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A quick exercise:</a:t>
            </a:r>
          </a:p>
          <a:p>
            <a:pPr>
              <a:lnSpc>
                <a:spcPct val="140000"/>
              </a:lnSpc>
              <a:defRPr sz="6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I’m going to show you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3</a:t>
            </a:r>
            <a:r>
              <a:t> objects.</a:t>
            </a:r>
          </a:p>
          <a:p>
            <a:pPr>
              <a:lnSpc>
                <a:spcPct val="140000"/>
              </a:lnSpc>
              <a:defRPr sz="6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Pick one of the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3</a:t>
            </a:r>
            <a:r>
              <a:t> objects </a:t>
            </a:r>
          </a:p>
          <a:p>
            <a:pPr>
              <a:lnSpc>
                <a:spcPct val="140000"/>
              </a:lnSpc>
              <a:defRPr sz="6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draw or interpret it, using as few lines as possible,</a:t>
            </a:r>
          </a:p>
          <a:p>
            <a:pPr>
              <a:lnSpc>
                <a:spcPct val="140000"/>
              </a:lnSpc>
              <a:defRPr sz="6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reducing the object to its most basic elements - </a:t>
            </a:r>
          </a:p>
          <a:p>
            <a:pPr>
              <a:lnSpc>
                <a:spcPct val="140000"/>
              </a:lnSpc>
              <a:defRPr sz="6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 </a:t>
            </a:r>
            <a:r>
              <a:rPr i="1"/>
              <a:t>abstracted</a:t>
            </a:r>
            <a:r>
              <a:t> image.</a:t>
            </a:r>
          </a:p>
          <a:p>
            <a:pPr>
              <a:lnSpc>
                <a:spcPct val="140000"/>
              </a:lnSpc>
              <a:defRPr sz="6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>
              <a:lnSpc>
                <a:spcPct val="140000"/>
              </a:lnSpc>
              <a:defRPr sz="6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>
              <a:lnSpc>
                <a:spcPct val="140000"/>
              </a:lnSpc>
              <a:defRPr sz="5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animBg="1" advAuto="0"/>
      <p:bldP spid="183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 Shot 2021-12-14 at 12.46.47 AM.png" descr="Screen Shot 2021-12-14 at 12.46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2582" y="-6160914"/>
            <a:ext cx="42767071" cy="26729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1" animBg="1" advAuto="0"/>
      <p:bldP spid="185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 Shot 2021-12-12 at 6.52.55 PM.png" descr="Screen Shot 2021-12-12 at 6.52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4958" y="-4805951"/>
            <a:ext cx="44993989" cy="28121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animBg="1" advAuto="0"/>
      <p:bldP spid="187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What…"/>
          <p:cNvSpPr txBox="1"/>
          <p:nvPr/>
        </p:nvSpPr>
        <p:spPr>
          <a:xfrm>
            <a:off x="1203727" y="205223"/>
            <a:ext cx="21650810" cy="16506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122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</a:t>
            </a:r>
          </a:p>
          <a:p>
            <a:pPr algn="l">
              <a:lnSpc>
                <a:spcPct val="90000"/>
              </a:lnSpc>
              <a:defRPr sz="12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gradFill flip="none" rotWithShape="1">
                  <a:gsLst>
                    <a:gs pos="0">
                      <a:schemeClr val="accent6"/>
                    </a:gs>
                    <a:gs pos="100000">
                      <a:srgbClr val="0AFFEE"/>
                    </a:gs>
                  </a:gsLst>
                  <a:lin ang="13529196" scaled="0"/>
                </a:gradFill>
              </a:rPr>
              <a:t>Colors</a:t>
            </a:r>
            <a:r>
              <a:t> </a:t>
            </a:r>
          </a:p>
          <a:p>
            <a:pPr algn="l">
              <a:lnSpc>
                <a:spcPct val="90000"/>
              </a:lnSpc>
              <a:defRPr sz="122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Do You Hear?</a:t>
            </a:r>
          </a:p>
          <a:p>
            <a:pPr algn="l">
              <a:lnSpc>
                <a:spcPct val="90000"/>
              </a:lnSpc>
              <a:defRPr sz="122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algn="r">
              <a:lnSpc>
                <a:spcPct val="90000"/>
              </a:lnSpc>
              <a:defRPr sz="122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          What </a:t>
            </a:r>
          </a:p>
          <a:p>
            <a:pPr algn="r">
              <a:lnSpc>
                <a:spcPct val="90000"/>
              </a:lnSpc>
              <a:defRPr sz="122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gradFill flip="none" rotWithShape="1">
                  <a:gsLst>
                    <a:gs pos="0">
                      <a:srgbClr val="FF167D"/>
                    </a:gs>
                    <a:gs pos="100000">
                      <a:srgbClr val="FFCF00"/>
                    </a:gs>
                  </a:gsLst>
                  <a:lin ang="13529196" scaled="0"/>
                </a:gradFill>
                <a:latin typeface="Futura Bold"/>
                <a:ea typeface="Futura Bold"/>
                <a:cs typeface="Futura Bold"/>
                <a:sym typeface="Futura Bold"/>
              </a:rPr>
              <a:t>Colors</a:t>
            </a:r>
            <a:r>
              <a:t> </a:t>
            </a:r>
          </a:p>
          <a:p>
            <a:pPr algn="r">
              <a:lnSpc>
                <a:spcPct val="90000"/>
              </a:lnSpc>
              <a:defRPr sz="122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Do You Feel?</a:t>
            </a:r>
          </a:p>
          <a:p>
            <a:pPr algn="l">
              <a:lnSpc>
                <a:spcPct val="90000"/>
              </a:lnSpc>
              <a:defRPr sz="12200">
                <a:solidFill>
                  <a:schemeClr val="accent4">
                    <a:hueOff val="348544"/>
                    <a:lumOff val="7139"/>
                  </a:schemeClr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  <p:bldP spid="153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creen Shot 2021-12-13 at 2.21.32 AM.png" descr="Screen Shot 2021-12-13 at 2.21.3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23555" y="-3743382"/>
            <a:ext cx="33384007" cy="20865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  <p:bldP spid="189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 Shot 2021-12-13 at 3.17.39 AM.png" descr="Screen Shot 2021-12-13 at 3.17.3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3111" y="-4832519"/>
            <a:ext cx="36095116" cy="22559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1" animBg="1" advAuto="0"/>
      <p:bldP spid="191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 Shot 2021-12-13 at 3.19.01 AM.png" descr="Screen Shot 2021-12-13 at 3.19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9207" y="-4846397"/>
            <a:ext cx="36148092" cy="22592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1" animBg="1" advAuto="0"/>
      <p:bldP spid="193" grpId="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 Shot 2021-12-12 at 9.23.19 PM.png" descr="Screen Shot 2021-12-12 at 9.23.1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84536" y="-8766974"/>
            <a:ext cx="40892853" cy="25558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1" animBg="1" advAuto="0"/>
      <p:bldP spid="195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Kandinsky thought yellow sounded like…"/>
          <p:cNvSpPr txBox="1"/>
          <p:nvPr/>
        </p:nvSpPr>
        <p:spPr>
          <a:xfrm>
            <a:off x="3004041" y="740130"/>
            <a:ext cx="17845349" cy="11575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220000"/>
              </a:lnSpc>
              <a:defRPr sz="48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Kandinsky thought </a:t>
            </a:r>
            <a:r>
              <a:rPr sz="7600">
                <a:solidFill>
                  <a:schemeClr val="accent4"/>
                </a:solidFill>
                <a:latin typeface="Stencil"/>
                <a:ea typeface="Stencil"/>
                <a:cs typeface="Stencil"/>
                <a:sym typeface="Stencil"/>
              </a:rPr>
              <a:t>yellow</a:t>
            </a:r>
            <a:r>
              <a:t> sounded like </a:t>
            </a:r>
          </a:p>
          <a:p>
            <a:pPr>
              <a:lnSpc>
                <a:spcPct val="220000"/>
              </a:lnSpc>
              <a:defRPr sz="48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a high pitched mouse…</a:t>
            </a:r>
          </a:p>
          <a:p>
            <a:pPr>
              <a:lnSpc>
                <a:spcPct val="220000"/>
              </a:lnSpc>
              <a:defRPr sz="48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and that </a:t>
            </a:r>
            <a:r>
              <a:rPr sz="8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red</a:t>
            </a:r>
            <a:r>
              <a:rPr sz="6600"/>
              <a:t> </a:t>
            </a:r>
            <a:r>
              <a:t>sounded strong like a trumpet,</a:t>
            </a:r>
          </a:p>
          <a:p>
            <a:pPr>
              <a:lnSpc>
                <a:spcPct val="220000"/>
              </a:lnSpc>
              <a:defRPr sz="48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and that </a:t>
            </a:r>
            <a:r>
              <a:rPr sz="8100">
                <a:solidFill>
                  <a:srgbClr val="0727FF"/>
                </a:solidFill>
                <a:latin typeface="Arial Black"/>
                <a:ea typeface="Arial Black"/>
                <a:cs typeface="Arial Black"/>
                <a:sym typeface="Arial Black"/>
              </a:rPr>
              <a:t>dark blue</a:t>
            </a:r>
            <a:r>
              <a:t> sounded low like a cello</a:t>
            </a:r>
          </a:p>
          <a:p>
            <a:pPr>
              <a:lnSpc>
                <a:spcPct val="220000"/>
              </a:lnSpc>
              <a:defRPr sz="48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and that  </a:t>
            </a:r>
            <a:r>
              <a:rPr sz="86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Cooper Black"/>
                <a:ea typeface="Cooper Black"/>
                <a:cs typeface="Cooper Black"/>
                <a:sym typeface="Cooper Black"/>
              </a:rPr>
              <a:t>green</a:t>
            </a:r>
            <a:r>
              <a:rPr sz="7600">
                <a:latin typeface="Cooper Black"/>
                <a:ea typeface="Cooper Black"/>
                <a:cs typeface="Cooper Black"/>
                <a:sym typeface="Cooper Black"/>
              </a:rPr>
              <a:t>  </a:t>
            </a:r>
            <a:r>
              <a:rPr sz="5000"/>
              <a:t>sounded</a:t>
            </a:r>
            <a:r>
              <a:t> like a quiet violin…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3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animBg="1" advAuto="0"/>
      <p:bldP spid="197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192982"/>
            <a:satOff val="17755"/>
            <a:lumOff val="-2848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Kandinsky’s  5 Requirements…"/>
          <p:cNvSpPr txBox="1"/>
          <p:nvPr/>
        </p:nvSpPr>
        <p:spPr>
          <a:xfrm>
            <a:off x="2257722" y="600585"/>
            <a:ext cx="19868556" cy="133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600">
                <a:solidFill>
                  <a:srgbClr val="FFEDCB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Kandinsky’s  </a:t>
            </a:r>
            <a:r>
              <a:rPr sz="19800">
                <a:solidFill>
                  <a:schemeClr val="accent6"/>
                </a:solidFill>
              </a:rPr>
              <a:t>5</a:t>
            </a:r>
            <a:r>
              <a:rPr sz="15800">
                <a:solidFill>
                  <a:schemeClr val="accent6">
                    <a:lumOff val="16165"/>
                  </a:schemeClr>
                </a:solidFill>
              </a:rPr>
              <a:t> </a:t>
            </a:r>
            <a:r>
              <a:t>Requirements </a:t>
            </a:r>
          </a:p>
          <a:p>
            <a:pPr>
              <a:defRPr sz="8600">
                <a:solidFill>
                  <a:srgbClr val="FFEDCB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to Be An Artist…</a:t>
            </a:r>
          </a:p>
          <a:p>
            <a:pPr>
              <a:defRPr sz="8600">
                <a:solidFill>
                  <a:srgbClr val="FFEDCB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>
              <a:defRPr sz="8600">
                <a:solidFill>
                  <a:srgbClr val="FFEDCB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>
              <a:defRPr sz="8600">
                <a:solidFill>
                  <a:srgbClr val="FFEDCB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>
              <a:defRPr sz="7800">
                <a:solidFill>
                  <a:srgbClr val="FFEDCB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>
              <a:defRPr sz="8400">
                <a:solidFill>
                  <a:srgbClr val="FF478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pPr>
            <a:r>
              <a:t>and look at the shapes in his paintings…</a:t>
            </a:r>
          </a:p>
          <a:p>
            <a:pPr defTabSz="457200">
              <a:lnSpc>
                <a:spcPts val="10600"/>
              </a:lnSpc>
              <a:defRPr sz="7800">
                <a:solidFill>
                  <a:srgbClr val="00FFB2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animBg="1" advAuto="0"/>
      <p:bldP spid="199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creen Shot 2021-12-13 at 9.04.23 AM.png" descr="Screen Shot 2021-12-13 at 9.04.2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6453" y="-4700315"/>
            <a:ext cx="36097022" cy="22560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1" animBg="1" advAuto="0"/>
      <p:bldP spid="201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creen Shot 2021-12-12 at 9.49.37 PM.png" descr="Screen Shot 2021-12-12 at 9.49.3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7180" y="-4133189"/>
            <a:ext cx="34521562" cy="21575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1" animBg="1" advAuto="0"/>
      <p:bldP spid="203" grpId="2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creen Shot 2021-12-12 at 9.55.41 PM.png" descr="Screen Shot 2021-12-12 at 9.55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8742" y="-4153192"/>
            <a:ext cx="35235813" cy="22022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1" animBg="1" advAuto="0"/>
      <p:bldP spid="205" grpId="2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 Shot 2021-12-12 at 9.59.18 PM.png" descr="Screen Shot 2021-12-12 at 9.59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2552" y="-4101988"/>
            <a:ext cx="35071963" cy="21919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1" animBg="1" advAuto="0"/>
      <p:bldP spid="207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  <p:bldP spid="155" grpId="2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creen Shot 2021-12-12 at 10.03.18 PM.png" descr="Screen Shot 2021-12-12 at 10.03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7571" y="-3207864"/>
            <a:ext cx="34406301" cy="21503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1" animBg="1" advAuto="0"/>
      <p:bldP spid="209" grpId="2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creen Shot 2021-12-12 at 10.10.32 PM.png" descr="Screen Shot 2021-12-12 at 10.10.3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0113" y="-4213584"/>
            <a:ext cx="34536231" cy="2158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1" animBg="1" advAuto="0"/>
      <p:bldP spid="211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1" animBg="1" advAuto="0"/>
      <p:bldP spid="213" grpId="2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1. Listen and Think…"/>
          <p:cNvSpPr txBox="1"/>
          <p:nvPr/>
        </p:nvSpPr>
        <p:spPr>
          <a:xfrm>
            <a:off x="676955" y="626278"/>
            <a:ext cx="24434801" cy="14450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500"/>
              </a:spcBef>
              <a:defRPr sz="6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1. Listen and Think </a:t>
            </a:r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Listen to the music. </a:t>
            </a:r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While you are listening, write down </a:t>
            </a:r>
            <a:r>
              <a:rPr sz="4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five words</a:t>
            </a:r>
            <a:r>
              <a:t> in your journal that the music                                                        </a:t>
            </a:r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brings to your mind.                                </a:t>
            </a:r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Don't think too hard; just write down any connections you make: </a:t>
            </a:r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What colors come to your mind? </a:t>
            </a:r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Do different colors seem to belong with different parts of the music? </a:t>
            </a:r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algn="l" defTabSz="457200">
              <a:spcBef>
                <a:spcPts val="500"/>
              </a:spcBef>
              <a:defRPr sz="6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2. Listen and Draw </a:t>
            </a:r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As you listen to the music, draw lines and shapes with your black permanent marker. </a:t>
            </a:r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Think of shapes that mean something to you </a:t>
            </a:r>
            <a:r>
              <a:rPr sz="4400"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personally</a:t>
            </a:r>
            <a:r>
              <a:rPr sz="4800"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…</a:t>
            </a:r>
            <a:r>
              <a:t>think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abstractly</a:t>
            </a:r>
            <a:r>
              <a:t>, not realistically.</a:t>
            </a:r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Let the music guide you as you decide what to draw and where to place it on the paper.</a:t>
            </a:r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Then, paint colors (with your watercolors) what you ‘feel’ around the shapes,                                    </a:t>
            </a:r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within the shapes, in the shapes. </a:t>
            </a:r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algn="l" defTabSz="457200">
              <a:spcBef>
                <a:spcPts val="500"/>
              </a:spcBef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1" animBg="1" advAuto="0"/>
      <p:bldP spid="215" grpId="2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1" animBg="1" advAuto="0"/>
      <p:bldP spid="217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what one thing…"/>
          <p:cNvSpPr txBox="1"/>
          <p:nvPr/>
        </p:nvSpPr>
        <p:spPr>
          <a:xfrm>
            <a:off x="1266120" y="131966"/>
            <a:ext cx="21851761" cy="1312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02D1BA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what</a:t>
            </a:r>
            <a:r>
              <a:t> </a:t>
            </a:r>
            <a:r>
              <a:rPr sz="16400" b="1" i="1">
                <a:solidFill>
                  <a:srgbClr val="2D61FF"/>
                </a:solidFill>
                <a:latin typeface="+mn-lt"/>
                <a:ea typeface="+mn-ea"/>
                <a:cs typeface="+mn-cs"/>
                <a:sym typeface="Helvetica Neue"/>
              </a:rPr>
              <a:t>one thing</a:t>
            </a:r>
            <a:endParaRPr sz="16400"/>
          </a:p>
          <a:p>
            <a:pPr algn="l">
              <a:defRPr sz="1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chemeClr val="accent4">
                    <a:hueOff val="-476017"/>
                    <a:lumOff val="-10042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learn</a:t>
            </a:r>
            <a:r>
              <a:t> </a:t>
            </a:r>
          </a:p>
          <a:p>
            <a:pPr algn="l">
              <a:defRPr sz="15000"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today</a:t>
            </a:r>
            <a:r>
              <a:rPr>
                <a:solidFill>
                  <a:srgbClr val="02D1BA"/>
                </a:solidFill>
              </a:rPr>
              <a:t>…</a:t>
            </a:r>
            <a:r>
              <a:rPr sz="172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rPr>
                <a:solidFill>
                  <a:srgbClr val="02D1BA"/>
                </a:solidFill>
              </a:rPr>
              <a:t> or</a:t>
            </a:r>
            <a:r>
              <a:t> </a:t>
            </a:r>
            <a:r>
              <a:rPr sz="17200">
                <a:solidFill>
                  <a:srgbClr val="FF2500"/>
                </a:solidFill>
                <a:latin typeface="Futura Bold"/>
                <a:ea typeface="Futura Bold"/>
                <a:cs typeface="Futura Bold"/>
                <a:sym typeface="Futura Bold"/>
              </a:rPr>
              <a:t>play</a:t>
            </a:r>
            <a:r>
              <a:rPr sz="17200">
                <a:solidFill>
                  <a:srgbClr val="FF07D2"/>
                </a:solidFill>
                <a:latin typeface="Futura Bold"/>
                <a:ea typeface="Futura Bold"/>
                <a:cs typeface="Futura Bold"/>
                <a:sym typeface="Futura Bold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450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  <p:bldP spid="219" grpId="2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1" animBg="1" advAuto="0"/>
      <p:bldP spid="221" grpId="2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https://3o9d0y1wloj7e90sc37nviar-wpengine.netdna-ssl.com/wp-content/uploads/DLP-Drawing-to-Music.pdf…"/>
          <p:cNvSpPr txBox="1"/>
          <p:nvPr/>
        </p:nvSpPr>
        <p:spPr>
          <a:xfrm>
            <a:off x="1504746" y="1009835"/>
            <a:ext cx="15983819" cy="148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2"/>
              </a:rPr>
              <a:t>https://3o9d0y1wloj7e90sc37nviar-wpengine.netdna-ssl.com/wp-content/uploads/DLP-Drawing-to-Music.pdf</a:t>
            </a: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u="sng">
              <a:hlinkClick r:id="rId2"/>
            </a:endParaRPr>
          </a:p>
          <a:p>
            <a:pPr algn="l" defTabSz="457200">
              <a:defRPr sz="28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3"/>
              </a:rPr>
              <a:t>https://theartofeducation.edu/packs/abstract-artmaking-every-level/</a:t>
            </a:r>
          </a:p>
          <a:p>
            <a:pPr algn="l" defTabSz="457200">
              <a:defRPr sz="28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hlinkClick r:id="rId3"/>
            </a:endParaR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4"/>
              </a:rPr>
              <a:t>https://www.artsy.net/article/artsy-editorial-artist-kandinsky</a:t>
            </a: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hlinkClick r:id="rId4"/>
            </a:endParaR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5"/>
              </a:rPr>
              <a:t>https://nurturestore.co.uk/kandinsky-circles-art-lesson-for-children</a:t>
            </a: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hlinkClick r:id="rId5"/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6"/>
              </a:rPr>
              <a:t>https://www.ssf.net/home/showpublisheddocument/20564/637275520672370000</a:t>
            </a: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u="sng">
              <a:hlinkClick r:id="rId6"/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7"/>
              </a:rPr>
              <a:t>https://v2.toolboxpro.org/classrooms/mobile.cfm?ID=5014&amp;P=112010</a:t>
            </a: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u="sng">
              <a:hlinkClick r:id="rId7"/>
            </a:endParaR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8"/>
              </a:rPr>
              <a:t>https://www.youtube.com/watch?v=R6nZjVNaJLg</a:t>
            </a: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hlinkClick r:id="rId8"/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https://sargentart.com/lesson-plan/kandinsky-%C2%ADinspired-by-music/</a:t>
            </a: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9"/>
              </a:rPr>
              <a:t>https://www.youtube.com/watch?v=4nZ_qkeffY4</a:t>
            </a: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hlinkClick r:id="rId9"/>
            </a:endParaR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0"/>
              </a:rPr>
              <a:t>https://www.youtube.com/watch?v=2xDnxkzQtdI</a:t>
            </a: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hlinkClick r:id="rId10"/>
            </a:endParaR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1"/>
              </a:rPr>
              <a:t>https://mymodernmet.com/wassily-kandinsky/</a:t>
            </a: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hlinkClick r:id="rId11"/>
            </a:endParaR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2"/>
              </a:rPr>
              <a:t>https://www.artsintegration.net/visualizing-music.html</a:t>
            </a: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hlinkClick r:id="rId12"/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https://3o9d0y1wloj7e90sc37nviar-wpengine.netdna-ssl.com/wp-content/uploads/DLP-Drawing-to-Music.pdf</a:t>
            </a:r>
          </a:p>
          <a:p>
            <a:pPr algn="l" defTabSz="4572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457200">
              <a:defRPr sz="20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0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0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0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0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0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0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u="none"/>
          </a:p>
          <a:p>
            <a:pPr algn="l" defTabSz="457200">
              <a:defRPr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u="none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1" animBg="1" advAuto="0"/>
      <p:bldP spid="223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 60 minutes, your brain will:…"/>
          <p:cNvSpPr txBox="1"/>
          <p:nvPr/>
        </p:nvSpPr>
        <p:spPr>
          <a:xfrm>
            <a:off x="710050" y="342493"/>
            <a:ext cx="24434801" cy="19123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9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the next  </a:t>
            </a:r>
            <a:r>
              <a:rPr sz="17800">
                <a:solidFill>
                  <a:srgbClr val="10B5A3"/>
                </a:solidFill>
                <a:latin typeface="Bauhaus 93"/>
                <a:ea typeface="Bauhaus 93"/>
                <a:cs typeface="Bauhaus 93"/>
                <a:sym typeface="Bauhaus 93"/>
              </a:rPr>
              <a:t>60</a:t>
            </a:r>
            <a:r>
              <a:rPr sz="17800">
                <a:latin typeface="Bauhaus 93"/>
                <a:ea typeface="Bauhaus 93"/>
                <a:cs typeface="Bauhaus 93"/>
                <a:sym typeface="Bauhaus 93"/>
              </a:rPr>
              <a:t> </a:t>
            </a:r>
            <a:r>
              <a:t>minutes, your brain will:</a:t>
            </a:r>
          </a:p>
          <a:p>
            <a:pPr marL="622300" indent="-622300" algn="l">
              <a:lnSpc>
                <a:spcPct val="150000"/>
              </a:lnSpc>
              <a:buSzPct val="123000"/>
              <a:buChar char="-"/>
              <a:defRPr sz="5200">
                <a:solidFill>
                  <a:srgbClr val="000000"/>
                </a:solidFill>
              </a:defRPr>
            </a:pPr>
            <a:r>
              <a:t>explore the concept of abstract art and the work of Wassily Kandinsky</a:t>
            </a:r>
          </a:p>
          <a:p>
            <a:pPr marL="622300" indent="-622300" algn="l">
              <a:lnSpc>
                <a:spcPct val="150000"/>
              </a:lnSpc>
              <a:buSzPct val="123000"/>
              <a:buChar char="-"/>
              <a:defRPr sz="5200">
                <a:solidFill>
                  <a:srgbClr val="000000"/>
                </a:solidFill>
              </a:defRPr>
            </a:pPr>
            <a:r>
              <a:t>identify shape, form and color used in Kandinsky’s work</a:t>
            </a:r>
          </a:p>
          <a:p>
            <a:pPr marL="622300" indent="-622300" algn="l">
              <a:lnSpc>
                <a:spcPct val="150000"/>
              </a:lnSpc>
              <a:buSzPct val="123000"/>
              <a:buChar char="-"/>
              <a:defRPr sz="5200">
                <a:solidFill>
                  <a:srgbClr val="000000"/>
                </a:solidFill>
              </a:defRPr>
            </a:pPr>
            <a:r>
              <a:t>create an abstract artwork, experimenting with shape, form and color,                                       </a:t>
            </a:r>
          </a:p>
          <a:p>
            <a:pPr algn="l">
              <a:lnSpc>
                <a:spcPct val="150000"/>
              </a:lnSpc>
              <a:defRPr sz="5200">
                <a:solidFill>
                  <a:srgbClr val="000000"/>
                </a:solidFill>
              </a:defRPr>
            </a:pPr>
            <a:r>
              <a:t>    inspired by music</a:t>
            </a:r>
          </a:p>
          <a:p>
            <a:pPr marL="676413" indent="-676413" algn="l" defTabSz="457200">
              <a:lnSpc>
                <a:spcPct val="150000"/>
              </a:lnSpc>
              <a:buSzPct val="123000"/>
              <a:buChar char="-"/>
              <a:defRPr sz="5200">
                <a:solidFill>
                  <a:srgbClr val="000000"/>
                </a:solidFill>
              </a:defRPr>
            </a:pPr>
            <a:r>
              <a:t>appreciate the work of other students inspired by Kandinsky</a:t>
            </a:r>
          </a:p>
          <a:p>
            <a:pPr algn="l" defTabSz="457200"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208127" indent="-208127" algn="l" defTabSz="457200">
              <a:spcBef>
                <a:spcPts val="1200"/>
              </a:spcBef>
              <a:buSzPct val="123000"/>
              <a:buChar char="-"/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891208" indent="-243508" algn="l" defTabSz="457200"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04799" indent="342900" algn="l" defTabSz="457200">
              <a:buClr>
                <a:srgbClr val="2C2C2C"/>
              </a:buClr>
              <a:buSzPct val="123000"/>
              <a:buChar char=""/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891208" indent="-243508" algn="l" defTabSz="457200"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647700" algn="l" defTabSz="457200"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2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</a:p>
          <a:p>
            <a:pPr>
              <a:defRPr sz="8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  <p:bldP spid="157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animBg="1" advAuto="0"/>
      <p:bldP spid="159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notebook (journal)…"/>
          <p:cNvSpPr txBox="1"/>
          <p:nvPr/>
        </p:nvSpPr>
        <p:spPr>
          <a:xfrm>
            <a:off x="482640" y="731005"/>
            <a:ext cx="12049163" cy="11334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5400">
                <a:solidFill>
                  <a:srgbClr val="00000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notebook (journal)</a:t>
            </a:r>
          </a:p>
          <a:p>
            <a:pPr algn="l">
              <a:lnSpc>
                <a:spcPct val="150000"/>
              </a:lnSpc>
              <a:defRPr sz="5400">
                <a:solidFill>
                  <a:srgbClr val="00000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sheet(s) from your sketch pad</a:t>
            </a:r>
          </a:p>
          <a:p>
            <a:pPr algn="l">
              <a:lnSpc>
                <a:spcPct val="150000"/>
              </a:lnSpc>
              <a:defRPr sz="5400">
                <a:solidFill>
                  <a:srgbClr val="00000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pencil</a:t>
            </a:r>
          </a:p>
          <a:p>
            <a:pPr algn="l">
              <a:lnSpc>
                <a:spcPct val="150000"/>
              </a:lnSpc>
              <a:defRPr sz="5400">
                <a:solidFill>
                  <a:srgbClr val="00000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black permanent marker</a:t>
            </a:r>
          </a:p>
          <a:p>
            <a:pPr algn="l">
              <a:lnSpc>
                <a:spcPct val="150000"/>
              </a:lnSpc>
              <a:defRPr sz="5400">
                <a:solidFill>
                  <a:srgbClr val="00000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watercolors</a:t>
            </a:r>
          </a:p>
          <a:p>
            <a:pPr algn="l">
              <a:lnSpc>
                <a:spcPct val="150000"/>
              </a:lnSpc>
              <a:defRPr sz="5400">
                <a:solidFill>
                  <a:srgbClr val="00000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brushes</a:t>
            </a:r>
          </a:p>
          <a:p>
            <a:pPr algn="l">
              <a:lnSpc>
                <a:spcPct val="150000"/>
              </a:lnSpc>
              <a:defRPr sz="5400">
                <a:solidFill>
                  <a:srgbClr val="00000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ruler</a:t>
            </a:r>
          </a:p>
          <a:p>
            <a:pPr algn="l">
              <a:lnSpc>
                <a:spcPct val="150000"/>
              </a:lnSpc>
              <a:defRPr sz="5400">
                <a:solidFill>
                  <a:srgbClr val="00000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compass</a:t>
            </a:r>
          </a:p>
          <a:p>
            <a:pPr algn="l">
              <a:lnSpc>
                <a:spcPct val="150000"/>
              </a:lnSpc>
              <a:defRPr sz="5400">
                <a:solidFill>
                  <a:srgbClr val="00000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tub of water</a:t>
            </a:r>
          </a:p>
          <a:p>
            <a:pPr algn="l">
              <a:lnSpc>
                <a:spcPct val="150000"/>
              </a:lnSpc>
              <a:defRPr sz="5400">
                <a:solidFill>
                  <a:srgbClr val="000000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paper towels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  <p:bldP spid="161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3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abstract art…"/>
          <p:cNvSpPr txBox="1"/>
          <p:nvPr/>
        </p:nvSpPr>
        <p:spPr>
          <a:xfrm>
            <a:off x="469465" y="492880"/>
            <a:ext cx="22551233" cy="138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abstract art </a:t>
            </a:r>
          </a:p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endParaRPr/>
          </a:p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synesthesia         </a:t>
            </a:r>
          </a:p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endParaRPr/>
          </a:p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emotional response</a:t>
            </a:r>
          </a:p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endParaRPr/>
          </a:p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organic shapes</a:t>
            </a:r>
          </a:p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endParaRPr/>
          </a:p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geometric shapes                              </a:t>
            </a:r>
          </a:p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endParaRPr/>
          </a:p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nonobjective</a:t>
            </a:r>
          </a:p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endParaRPr/>
          </a:p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endParaRPr/>
          </a:p>
          <a:p>
            <a:pPr algn="l">
              <a:defRPr sz="6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1" animBg="1" advAuto="0"/>
      <p:bldP spid="165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1-12-14 at 12.09.23 AM.png" descr="Screen Shot 2021-12-14 at 12.09.2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4072" y="-4496459"/>
            <a:ext cx="36682810" cy="22926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1" animBg="1" advAuto="0"/>
      <p:bldP spid="167" grpId="2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629</Words>
  <Application>Microsoft Office PowerPoint</Application>
  <PresentationFormat>Custom</PresentationFormat>
  <Paragraphs>128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Andale Mono</vt:lpstr>
      <vt:lpstr>Arial Black</vt:lpstr>
      <vt:lpstr>Bauhaus 93</vt:lpstr>
      <vt:lpstr>Calibri</vt:lpstr>
      <vt:lpstr>Cooper Black</vt:lpstr>
      <vt:lpstr>Futura</vt:lpstr>
      <vt:lpstr>Futura Bold</vt:lpstr>
      <vt:lpstr>Futura Condensed</vt:lpstr>
      <vt:lpstr>Helvetica Neue</vt:lpstr>
      <vt:lpstr>Helvetica Neue Medium</vt:lpstr>
      <vt:lpstr>Stencil</vt:lpstr>
      <vt:lpstr>Times New Roman</vt:lpstr>
      <vt:lpstr>Times Roman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Dupre</dc:creator>
  <cp:lastModifiedBy>Mary Dupre</cp:lastModifiedBy>
  <cp:revision>1</cp:revision>
  <dcterms:modified xsi:type="dcterms:W3CDTF">2022-03-07T21:31:48Z</dcterms:modified>
</cp:coreProperties>
</file>