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image" Target="../media/image9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png"/><Relationship Id="rId3" Type="http://schemas.openxmlformats.org/officeDocument/2006/relationships/image" Target="../media/image10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s://www.explainthatstuff.com/submarines.html" TargetMode="Externa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creen Shot 2021-12-02 at 1.41.23 PM.png" descr="Screen Shot 2021-12-02 at 1.41.2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87253" y="-4169673"/>
            <a:ext cx="34497195" cy="215607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1" grpId="1"/>
      <p:bldP build="whole" bldLvl="1" animBg="1" rev="0" advAuto="0" spid="151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creen Shot 2022-02-06 at 8.21.36 PM.png" descr="Screen Shot 2022-02-06 at 8.21.3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601966" y="-5664269"/>
            <a:ext cx="40071264" cy="250445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9" grpId="1"/>
      <p:bldP build="whole" bldLvl="1" animBg="1" rev="0" advAuto="0" spid="169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he Story"/>
          <p:cNvSpPr txBox="1"/>
          <p:nvPr/>
        </p:nvSpPr>
        <p:spPr>
          <a:xfrm>
            <a:off x="4834090" y="4616449"/>
            <a:ext cx="14960377" cy="400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800">
                <a:solidFill>
                  <a:srgbClr val="FF8D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The Story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Subtype="0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1" grpId="2"/>
      <p:bldP build="whole" bldLvl="1" animBg="1" rev="0" advAuto="0" spid="17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Duck’s Fix - It Truck…"/>
          <p:cNvSpPr txBox="1"/>
          <p:nvPr/>
        </p:nvSpPr>
        <p:spPr>
          <a:xfrm>
            <a:off x="1651045" y="594908"/>
            <a:ext cx="19884437" cy="14756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10000"/>
              </a:lnSpc>
              <a:defRPr spc="222" sz="8000">
                <a:solidFill>
                  <a:srgbClr val="FF7202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Duck’s Fix - It Truck </a:t>
            </a:r>
          </a:p>
          <a:p>
            <a:pPr algn="l" defTabSz="457200">
              <a:lnSpc>
                <a:spcPct val="110000"/>
              </a:lnSpc>
              <a:defRPr spc="122" sz="440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Lindsay Barrett George</a:t>
            </a:r>
          </a:p>
          <a:p>
            <a:pPr algn="l" defTabSz="457200">
              <a:lnSpc>
                <a:spcPct val="110000"/>
              </a:lnSpc>
              <a:defRPr spc="612" sz="35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 defTabSz="457200">
              <a:lnSpc>
                <a:spcPct val="110000"/>
              </a:lnSpc>
              <a:defRPr b="1" spc="190" sz="4200">
                <a:solidFill>
                  <a:schemeClr val="accent1">
                    <a:lumOff val="-13575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 defTabSz="457200">
              <a:lnSpc>
                <a:spcPct val="110000"/>
              </a:lnSpc>
              <a:defRPr b="1" spc="209" sz="4600">
                <a:solidFill>
                  <a:schemeClr val="accent1">
                    <a:lumOff val="-13575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Chapter 1</a:t>
            </a:r>
          </a:p>
          <a:p>
            <a:pPr algn="l" defTabSz="457200">
              <a:lnSpc>
                <a:spcPct val="110000"/>
              </a:lnSpc>
              <a:defRPr i="1" spc="211" sz="3800">
                <a:solidFill>
                  <a:srgbClr val="F28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 defTabSz="457200">
              <a:lnSpc>
                <a:spcPct val="110000"/>
              </a:lnSpc>
              <a:defRPr i="1" spc="211" sz="3800">
                <a:solidFill>
                  <a:srgbClr val="F28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(Chicken says:  “What a silly truck, Duck!”)</a:t>
            </a:r>
          </a:p>
          <a:p>
            <a:pPr algn="l" defTabSz="457200">
              <a:lnSpc>
                <a:spcPct val="110000"/>
              </a:lnSpc>
              <a:defRPr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 defTabSz="457200">
              <a:lnSpc>
                <a:spcPct val="110000"/>
              </a:lnSpc>
              <a:defRPr b="1" i="1"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RING  RING</a:t>
            </a:r>
          </a:p>
          <a:p>
            <a:pPr algn="l" defTabSz="457200">
              <a:lnSpc>
                <a:spcPct val="110000"/>
              </a:lnSpc>
              <a:defRPr i="1"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 defTabSz="457200">
              <a:lnSpc>
                <a:spcPct val="110000"/>
              </a:lnSpc>
              <a:defRPr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“Hello,” says Duck.</a:t>
            </a:r>
          </a:p>
          <a:p>
            <a:pPr algn="l" defTabSz="457200">
              <a:lnSpc>
                <a:spcPct val="110000"/>
              </a:lnSpc>
              <a:defRPr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“I’ll be right over, Mrs. Piggy.”</a:t>
            </a:r>
          </a:p>
          <a:p>
            <a:pPr algn="l" defTabSz="457200">
              <a:lnSpc>
                <a:spcPct val="110000"/>
              </a:lnSpc>
              <a:defRPr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 defTabSz="457200">
              <a:lnSpc>
                <a:spcPct val="110000"/>
              </a:lnSpc>
              <a:defRPr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Duck jumps into his truck…and arrives at the Piggy house.</a:t>
            </a:r>
          </a:p>
          <a:p>
            <a:pPr algn="l" defTabSz="457200">
              <a:lnSpc>
                <a:spcPct val="110000"/>
              </a:lnSpc>
              <a:defRPr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“Up there,” points Mrs. Piggy.</a:t>
            </a:r>
          </a:p>
          <a:p>
            <a:pPr algn="l" defTabSz="457200">
              <a:lnSpc>
                <a:spcPct val="110000"/>
              </a:lnSpc>
              <a:defRPr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 defTabSz="457200">
              <a:lnSpc>
                <a:spcPct val="110000"/>
              </a:lnSpc>
              <a:defRPr b="1" i="1"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OINK!</a:t>
            </a:r>
          </a:p>
          <a:p>
            <a:pPr algn="l" defTabSz="457200">
              <a:lnSpc>
                <a:spcPct val="110000"/>
              </a:lnSpc>
              <a:defRPr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Poor Little Piggy is stuck in the tree!</a:t>
            </a:r>
          </a:p>
          <a:p>
            <a:pPr algn="l" defTabSz="457200">
              <a:lnSpc>
                <a:spcPct val="110000"/>
              </a:lnSpc>
              <a:defRPr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 defTabSz="457200">
              <a:lnSpc>
                <a:spcPct val="110000"/>
              </a:lnSpc>
              <a:defRPr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 defTabSz="457200">
              <a:lnSpc>
                <a:spcPct val="110000"/>
              </a:lnSpc>
              <a:defRPr i="1" spc="211" sz="3800">
                <a:solidFill>
                  <a:schemeClr val="accent4">
                    <a:hueOff val="-1247790"/>
                    <a:lumOff val="-12326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3" grpId="1"/>
      <p:bldP build="whole" bldLvl="1" animBg="1" rev="0" advAuto="0" spid="173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“Mrs. Piggy, I will bring your little piggy down from the tree,” says Duck.…"/>
          <p:cNvSpPr txBox="1"/>
          <p:nvPr/>
        </p:nvSpPr>
        <p:spPr>
          <a:xfrm>
            <a:off x="1601887" y="-63763"/>
            <a:ext cx="22246723" cy="15491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i="1" spc="211" sz="3800">
                <a:solidFill>
                  <a:srgbClr val="F26D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 defTabSz="457200">
              <a:lnSpc>
                <a:spcPct val="120000"/>
              </a:lnSpc>
              <a:defRPr i="1" spc="211" sz="3800">
                <a:solidFill>
                  <a:srgbClr val="F26D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 defTabSz="457200">
              <a:lnSpc>
                <a:spcPct val="120000"/>
              </a:lnSpc>
              <a:defRPr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“Mrs. Piggy, I will bring your little piggy down from the tree,” says Duck.</a:t>
            </a:r>
          </a:p>
          <a:p>
            <a:pPr algn="l" defTabSz="457200">
              <a:lnSpc>
                <a:spcPct val="120000"/>
              </a:lnSpc>
              <a:defRPr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 defTabSz="457200">
              <a:lnSpc>
                <a:spcPct val="120000"/>
              </a:lnSpc>
              <a:defRPr i="1" spc="211" sz="3800">
                <a:solidFill>
                  <a:srgbClr val="F26D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(Chicken says:  “A silly duck in a silly truck!”)</a:t>
            </a:r>
          </a:p>
          <a:p>
            <a:pPr algn="l" defTabSz="457200">
              <a:lnSpc>
                <a:spcPct val="120000"/>
              </a:lnSpc>
              <a:defRPr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 defTabSz="457200">
              <a:lnSpc>
                <a:spcPct val="120000"/>
              </a:lnSpc>
              <a:defRPr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Duck pushes a button </a:t>
            </a:r>
            <a:r>
              <a:rPr b="1" i="1" spc="274">
                <a:solidFill>
                  <a:srgbClr val="FF2600"/>
                </a:solidFill>
              </a:rPr>
              <a:t>(click)</a:t>
            </a:r>
            <a:r>
              <a:rPr>
                <a:solidFill>
                  <a:srgbClr val="FF2600"/>
                </a:solidFill>
              </a:rPr>
              <a:t> </a:t>
            </a:r>
            <a:r>
              <a:t>and the truck goes up up up…and reaches the top of the tree!</a:t>
            </a:r>
          </a:p>
          <a:p>
            <a:pPr algn="l" defTabSz="457200">
              <a:lnSpc>
                <a:spcPct val="120000"/>
              </a:lnSpc>
              <a:defRPr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 defTabSz="457200">
              <a:lnSpc>
                <a:spcPct val="120000"/>
              </a:lnSpc>
              <a:defRPr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“Good luck, Duck,” shouts Mrs. Piggy.</a:t>
            </a:r>
          </a:p>
          <a:p>
            <a:pPr algn="l" defTabSz="457200">
              <a:lnSpc>
                <a:spcPct val="120000"/>
              </a:lnSpc>
              <a:defRPr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 defTabSz="457200">
              <a:lnSpc>
                <a:spcPct val="120000"/>
              </a:lnSpc>
              <a:defRPr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Duck leans out the window…and lifts Little Piggy out of the tree!  </a:t>
            </a:r>
          </a:p>
          <a:p>
            <a:pPr algn="l" defTabSz="457200">
              <a:lnSpc>
                <a:spcPct val="120000"/>
              </a:lnSpc>
              <a:defRPr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The truck whirrs </a:t>
            </a:r>
            <a:r>
              <a:rPr i="1"/>
              <a:t>down </a:t>
            </a:r>
            <a:r>
              <a:t>to the ground.</a:t>
            </a:r>
            <a:endParaRPr i="1"/>
          </a:p>
          <a:p>
            <a:pPr algn="l" defTabSz="457200">
              <a:lnSpc>
                <a:spcPct val="120000"/>
              </a:lnSpc>
              <a:defRPr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Duck hands Little Piggy to her Mama.</a:t>
            </a:r>
          </a:p>
          <a:p>
            <a:pPr algn="l" defTabSz="457200">
              <a:lnSpc>
                <a:spcPct val="120000"/>
              </a:lnSpc>
              <a:defRPr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 defTabSz="457200">
              <a:lnSpc>
                <a:spcPct val="120000"/>
              </a:lnSpc>
              <a:defRPr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“Thank you, Duck,” says Mrs. Piggy.</a:t>
            </a:r>
          </a:p>
          <a:p>
            <a:pPr algn="l" defTabSz="457200">
              <a:lnSpc>
                <a:spcPct val="120000"/>
              </a:lnSpc>
              <a:defRPr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 defTabSz="457200">
              <a:lnSpc>
                <a:spcPct val="120000"/>
              </a:lnSpc>
              <a:defRPr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“You are welcome.</a:t>
            </a:r>
          </a:p>
          <a:p>
            <a:pPr algn="l" defTabSz="457200">
              <a:lnSpc>
                <a:spcPct val="120000"/>
              </a:lnSpc>
              <a:defRPr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Good-bye, Piggies,” says Duck.</a:t>
            </a:r>
          </a:p>
          <a:p>
            <a:pPr algn="l" defTabSz="457200">
              <a:lnSpc>
                <a:spcPct val="120000"/>
              </a:lnSpc>
              <a:defRPr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 defTabSz="457200">
              <a:lnSpc>
                <a:spcPct val="120000"/>
              </a:lnSpc>
              <a:defRPr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 defTabSz="457200">
              <a:lnSpc>
                <a:spcPct val="120000"/>
              </a:lnSpc>
              <a:defRPr b="1" spc="190" sz="4200">
                <a:solidFill>
                  <a:schemeClr val="accent1">
                    <a:lumOff val="-13575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 defTabSz="457200">
              <a:lnSpc>
                <a:spcPct val="120000"/>
              </a:lnSpc>
              <a:defRPr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5" grpId="2"/>
      <p:bldP build="whole" bldLvl="1" animBg="1" rev="0" advAuto="0" spid="17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hapter 2…"/>
          <p:cNvSpPr txBox="1"/>
          <p:nvPr/>
        </p:nvSpPr>
        <p:spPr>
          <a:xfrm>
            <a:off x="1749396" y="-802610"/>
            <a:ext cx="19814066" cy="15321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 defTabSz="457200">
              <a:lnSpc>
                <a:spcPct val="120000"/>
              </a:lnSpc>
              <a:defRPr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 defTabSz="457200">
              <a:lnSpc>
                <a:spcPct val="120000"/>
              </a:lnSpc>
              <a:defRPr b="1" spc="209" sz="4600">
                <a:solidFill>
                  <a:schemeClr val="accent1">
                    <a:lumOff val="-13575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Chapter 2</a:t>
            </a:r>
          </a:p>
          <a:p>
            <a:pPr algn="l" defTabSz="457200">
              <a:lnSpc>
                <a:spcPct val="120000"/>
              </a:lnSpc>
              <a:defRPr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 defTabSz="457200">
              <a:lnSpc>
                <a:spcPct val="120000"/>
              </a:lnSpc>
              <a:defRPr spc="205" sz="37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Duck drives his truck down the road and comes upon…a bus in the middle of the road.</a:t>
            </a:r>
          </a:p>
          <a:p>
            <a:pPr algn="l" defTabSz="457200">
              <a:lnSpc>
                <a:spcPct val="120000"/>
              </a:lnSpc>
              <a:defRPr spc="205" sz="37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 defTabSz="457200">
              <a:lnSpc>
                <a:spcPct val="120000"/>
              </a:lnSpc>
              <a:defRPr spc="205" sz="37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“Duck, can you help us?” asks Mr. Gus. </a:t>
            </a:r>
          </a:p>
          <a:p>
            <a:pPr algn="l" defTabSz="457200">
              <a:lnSpc>
                <a:spcPct val="120000"/>
              </a:lnSpc>
              <a:defRPr spc="205" sz="37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“We are stuck.</a:t>
            </a:r>
          </a:p>
          <a:p>
            <a:pPr algn="l" defTabSz="457200">
              <a:lnSpc>
                <a:spcPct val="120000"/>
              </a:lnSpc>
              <a:defRPr spc="205" sz="37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  My bus is out of gas.”</a:t>
            </a:r>
          </a:p>
          <a:p>
            <a:pPr algn="l" defTabSz="457200">
              <a:lnSpc>
                <a:spcPct val="120000"/>
              </a:lnSpc>
              <a:defRPr spc="205" sz="37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 defTabSz="457200">
              <a:lnSpc>
                <a:spcPct val="120000"/>
              </a:lnSpc>
              <a:defRPr spc="205" sz="37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YIKES!</a:t>
            </a:r>
          </a:p>
          <a:p>
            <a:pPr algn="l" defTabSz="457200">
              <a:lnSpc>
                <a:spcPct val="120000"/>
              </a:lnSpc>
              <a:defRPr spc="205" sz="37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Poor Mr. Gus!</a:t>
            </a:r>
          </a:p>
          <a:p>
            <a:pPr algn="l" defTabSz="457200">
              <a:lnSpc>
                <a:spcPct val="120000"/>
              </a:lnSpc>
              <a:defRPr spc="205" sz="37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 defTabSz="457200">
              <a:lnSpc>
                <a:spcPct val="120000"/>
              </a:lnSpc>
              <a:defRPr i="1" spc="205" sz="3700">
                <a:solidFill>
                  <a:srgbClr val="FF6E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(Chicken says:  “A silly truck with a silly Duck!”)</a:t>
            </a:r>
          </a:p>
          <a:p>
            <a:pPr algn="l" defTabSz="457200">
              <a:lnSpc>
                <a:spcPct val="120000"/>
              </a:lnSpc>
              <a:defRPr spc="205" sz="37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 defTabSz="457200">
              <a:lnSpc>
                <a:spcPct val="120000"/>
              </a:lnSpc>
              <a:defRPr spc="205" sz="37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“Yes, I can help you,“ says Duck.</a:t>
            </a:r>
          </a:p>
          <a:p>
            <a:pPr algn="l" defTabSz="457200">
              <a:lnSpc>
                <a:spcPct val="120000"/>
              </a:lnSpc>
              <a:defRPr spc="205" sz="37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Duck pushes a button </a:t>
            </a:r>
            <a:r>
              <a:rPr b="1" i="1" spc="267">
                <a:solidFill>
                  <a:srgbClr val="FF2600"/>
                </a:solidFill>
              </a:rPr>
              <a:t>(click)</a:t>
            </a:r>
            <a:r>
              <a:rPr spc="308">
                <a:solidFill>
                  <a:srgbClr val="FF2600"/>
                </a:solidFill>
              </a:rPr>
              <a:t> </a:t>
            </a:r>
            <a:r>
              <a:t>and out pops…a hose!</a:t>
            </a:r>
            <a:endParaRPr spc="308"/>
          </a:p>
          <a:p>
            <a:pPr algn="l" defTabSz="457200">
              <a:lnSpc>
                <a:spcPct val="120000"/>
              </a:lnSpc>
              <a:defRPr spc="205" sz="37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“Good luck, Duck!” yell the people in the bus.</a:t>
            </a:r>
          </a:p>
          <a:p>
            <a:pPr algn="l" defTabSz="457200">
              <a:lnSpc>
                <a:spcPct val="120000"/>
              </a:lnSpc>
              <a:defRPr spc="205" sz="37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 defTabSz="457200">
              <a:lnSpc>
                <a:spcPct val="120000"/>
              </a:lnSpc>
              <a:defRPr spc="205" sz="37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Duck connects the hose to the fuel tank and fills it with gas!</a:t>
            </a:r>
          </a:p>
          <a:p>
            <a:pPr algn="l" defTabSz="457200">
              <a:lnSpc>
                <a:spcPct val="120000"/>
              </a:lnSpc>
              <a:defRPr spc="205" sz="37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“Hoorah for Duck,” shout the passengers.</a:t>
            </a:r>
          </a:p>
          <a:p>
            <a:pPr algn="l" defTabSz="457200">
              <a:lnSpc>
                <a:spcPct val="120000"/>
              </a:lnSpc>
              <a:defRPr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 defTabSz="457200">
              <a:lnSpc>
                <a:spcPct val="120000"/>
              </a:lnSpc>
              <a:defRPr spc="100" sz="1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7" grpId="1"/>
      <p:bldP build="whole" bldLvl="1" animBg="1" rev="0" advAuto="0" spid="177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“Thank you, Duck,” says Mr. Gus.…"/>
          <p:cNvSpPr txBox="1"/>
          <p:nvPr/>
        </p:nvSpPr>
        <p:spPr>
          <a:xfrm>
            <a:off x="1367580" y="608787"/>
            <a:ext cx="16122446" cy="14970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“Thank you, Duck,” says Mr. Gus.</a:t>
            </a:r>
          </a:p>
          <a:p>
            <a:pPr algn="l" defTabSz="457200">
              <a:lnSpc>
                <a:spcPct val="120000"/>
              </a:lnSpc>
              <a:defRPr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“You are most welcome,” says Duck.</a:t>
            </a:r>
          </a:p>
          <a:p>
            <a:pPr algn="l" defTabSz="457200">
              <a:lnSpc>
                <a:spcPct val="120000"/>
              </a:lnSpc>
              <a:defRPr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 defTabSz="457200">
              <a:lnSpc>
                <a:spcPct val="120000"/>
              </a:lnSpc>
              <a:defRPr b="1" spc="209" sz="4600">
                <a:solidFill>
                  <a:schemeClr val="accent1">
                    <a:lumOff val="-13575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Chapter 3</a:t>
            </a:r>
          </a:p>
          <a:p>
            <a:pPr algn="l" defTabSz="457200">
              <a:lnSpc>
                <a:spcPct val="120000"/>
              </a:lnSpc>
              <a:defRPr spc="211" sz="3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20000"/>
              </a:lnSpc>
              <a:defRPr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Duck once again climbs into his truck.</a:t>
            </a:r>
          </a:p>
          <a:p>
            <a:pPr algn="l" defTabSz="457200">
              <a:lnSpc>
                <a:spcPct val="120000"/>
              </a:lnSpc>
              <a:defRPr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He drives down the road and onto a bridge.</a:t>
            </a:r>
          </a:p>
          <a:p>
            <a:pPr algn="l" defTabSz="457200">
              <a:lnSpc>
                <a:spcPct val="120000"/>
              </a:lnSpc>
              <a:defRPr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There is a crowd on the bridge…and everyone is looking over the edge.</a:t>
            </a:r>
          </a:p>
          <a:p>
            <a:pPr algn="l" defTabSz="457200">
              <a:lnSpc>
                <a:spcPct val="120000"/>
              </a:lnSpc>
              <a:defRPr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 defTabSz="457200">
              <a:lnSpc>
                <a:spcPct val="120000"/>
              </a:lnSpc>
              <a:defRPr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“My teddy bear fell into the river” cries Little Kitty,</a:t>
            </a:r>
          </a:p>
          <a:p>
            <a:pPr algn="l" defTabSz="457200">
              <a:lnSpc>
                <a:spcPct val="120000"/>
              </a:lnSpc>
              <a:defRPr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“and she’s stuck in the muck!”</a:t>
            </a:r>
          </a:p>
          <a:p>
            <a:pPr algn="l" defTabSz="457200">
              <a:lnSpc>
                <a:spcPct val="120000"/>
              </a:lnSpc>
              <a:defRPr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 defTabSz="457200">
              <a:lnSpc>
                <a:spcPct val="120000"/>
              </a:lnSpc>
              <a:defRPr b="1" i="1"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PLUNK!</a:t>
            </a:r>
          </a:p>
          <a:p>
            <a:pPr algn="l" defTabSz="457200">
              <a:lnSpc>
                <a:spcPct val="120000"/>
              </a:lnSpc>
              <a:defRPr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Poor wet teddy!</a:t>
            </a:r>
          </a:p>
          <a:p>
            <a:pPr algn="l" defTabSz="457200">
              <a:lnSpc>
                <a:spcPct val="120000"/>
              </a:lnSpc>
              <a:defRPr spc="211" sz="3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20000"/>
              </a:lnSpc>
              <a:defRPr i="1" spc="211" sz="3800">
                <a:solidFill>
                  <a:srgbClr val="FF6C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(Chicken says:  “A silly, silly duck in a silly, silly truck!”)</a:t>
            </a:r>
          </a:p>
          <a:p>
            <a:pPr algn="l" defTabSz="457200">
              <a:lnSpc>
                <a:spcPct val="120000"/>
              </a:lnSpc>
              <a:defRPr i="1"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 defTabSz="457200">
              <a:lnSpc>
                <a:spcPct val="120000"/>
              </a:lnSpc>
              <a:defRPr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“I will rescue your teddy bear,” Duck says to the little kitty.</a:t>
            </a:r>
          </a:p>
          <a:p>
            <a:pPr algn="l" defTabSz="457200">
              <a:lnSpc>
                <a:spcPct val="120000"/>
              </a:lnSpc>
              <a:defRPr spc="211" sz="3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20000"/>
              </a:lnSpc>
              <a:defRPr spc="316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 defTabSz="457200">
              <a:lnSpc>
                <a:spcPct val="120000"/>
              </a:lnSpc>
              <a:defRPr i="1"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9" grpId="1"/>
      <p:bldP build="whole" bldLvl="1" animBg="1" rev="0" advAuto="0" spid="179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Duck drives his truck down to the river.…"/>
          <p:cNvSpPr txBox="1"/>
          <p:nvPr/>
        </p:nvSpPr>
        <p:spPr>
          <a:xfrm>
            <a:off x="1311754" y="836122"/>
            <a:ext cx="22003165" cy="15612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130000"/>
              </a:lnSpc>
              <a:defRPr spc="211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Duck drives his truck down to the river.</a:t>
            </a:r>
          </a:p>
          <a:p>
            <a:pPr algn="l" defTabSz="457200">
              <a:lnSpc>
                <a:spcPct val="130000"/>
              </a:lnSpc>
              <a:defRPr spc="316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pc="211"/>
              <a:t>Duck pushes a button </a:t>
            </a:r>
            <a:r>
              <a:rPr b="1" i="1">
                <a:solidFill>
                  <a:srgbClr val="FF2600"/>
                </a:solidFill>
              </a:rPr>
              <a:t>(click</a:t>
            </a:r>
            <a:r>
              <a:rPr i="1"/>
              <a:t>) </a:t>
            </a:r>
            <a:r>
              <a:t>and the truck turns into …a submarine!</a:t>
            </a:r>
            <a:endParaRPr i="1">
              <a:latin typeface="Calibri"/>
              <a:ea typeface="Calibri"/>
              <a:cs typeface="Calibri"/>
              <a:sym typeface="Calibri"/>
            </a:endParaRPr>
          </a:p>
          <a:p>
            <a:pPr algn="l" defTabSz="457200">
              <a:lnSpc>
                <a:spcPct val="130000"/>
              </a:lnSpc>
              <a:defRPr spc="316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The submarine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t>truck enters the river.</a:t>
            </a:r>
          </a:p>
          <a:p>
            <a:pPr algn="l" defTabSz="457200">
              <a:lnSpc>
                <a:spcPct val="130000"/>
              </a:lnSpc>
              <a:defRPr spc="316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Duck controls two robot arms that pop out of the submarine…and they grab the teddy bear!</a:t>
            </a:r>
          </a:p>
          <a:p>
            <a:pPr algn="l" defTabSz="457200">
              <a:lnSpc>
                <a:spcPct val="130000"/>
              </a:lnSpc>
              <a:defRPr spc="316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 defTabSz="457200">
              <a:lnSpc>
                <a:spcPct val="130000"/>
              </a:lnSpc>
              <a:defRPr spc="316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“Thank you, Mr. Duck,” says Little Kitty.</a:t>
            </a:r>
          </a:p>
          <a:p>
            <a:pPr algn="l" defTabSz="457200">
              <a:lnSpc>
                <a:spcPct val="130000"/>
              </a:lnSpc>
              <a:defRPr spc="316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 defTabSz="457200">
              <a:lnSpc>
                <a:spcPct val="130000"/>
              </a:lnSpc>
              <a:defRPr spc="316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“You are welcome, Little Kitty.</a:t>
            </a:r>
          </a:p>
          <a:p>
            <a:pPr algn="l" defTabSz="457200">
              <a:lnSpc>
                <a:spcPct val="130000"/>
              </a:lnSpc>
              <a:defRPr spc="316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Goodbye, everyone,” says Duck.</a:t>
            </a:r>
          </a:p>
          <a:p>
            <a:pPr algn="l" defTabSz="457200">
              <a:lnSpc>
                <a:spcPct val="130000"/>
              </a:lnSpc>
              <a:defRPr spc="316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 defTabSz="457200">
              <a:lnSpc>
                <a:spcPct val="130000"/>
              </a:lnSpc>
              <a:defRPr spc="316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Duck climbs into his truck and drives back to his house.</a:t>
            </a:r>
          </a:p>
          <a:p>
            <a:pPr algn="l" defTabSz="457200">
              <a:lnSpc>
                <a:spcPct val="130000"/>
              </a:lnSpc>
              <a:defRPr spc="316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 defTabSz="457200">
              <a:lnSpc>
                <a:spcPct val="130000"/>
              </a:lnSpc>
              <a:defRPr spc="316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“It was a bad day to be a dizzy piggy and an out-of-gas bus and a wet teddy,” clucks Chicken.</a:t>
            </a:r>
          </a:p>
          <a:p>
            <a:pPr algn="l" defTabSz="457200">
              <a:lnSpc>
                <a:spcPct val="130000"/>
              </a:lnSpc>
              <a:defRPr spc="316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 defTabSz="457200">
              <a:lnSpc>
                <a:spcPct val="130000"/>
              </a:lnSpc>
              <a:defRPr spc="316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“But it was a good day to be a duck in a truck,” says Duck </a:t>
            </a:r>
            <a:r>
              <a:rPr b="1" i="1">
                <a:solidFill>
                  <a:srgbClr val="FF2600"/>
                </a:solidFill>
              </a:rPr>
              <a:t>(click)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…</a:t>
            </a:r>
            <a:r>
              <a:rPr b="1" spc="400" sz="4800"/>
              <a:t>“that flies!”</a:t>
            </a:r>
          </a:p>
          <a:p>
            <a:pPr algn="l" defTabSz="457200">
              <a:lnSpc>
                <a:spcPct val="130000"/>
              </a:lnSpc>
              <a:defRPr i="1" spc="316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So long Chicken!</a:t>
            </a:r>
          </a:p>
          <a:p>
            <a:pPr algn="l" defTabSz="457200">
              <a:lnSpc>
                <a:spcPct val="130000"/>
              </a:lnSpc>
              <a:defRPr i="1" spc="316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 defTabSz="457200">
              <a:lnSpc>
                <a:spcPct val="130000"/>
              </a:lnSpc>
              <a:defRPr spc="316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 defTabSz="457200">
              <a:lnSpc>
                <a:spcPct val="130000"/>
              </a:lnSpc>
              <a:defRPr i="1" spc="316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algn="l" defTabSz="457200">
              <a:lnSpc>
                <a:spcPct val="130000"/>
              </a:lnSpc>
              <a:defRPr spc="259" sz="3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 defTabSz="457200">
              <a:lnSpc>
                <a:spcPct val="130000"/>
              </a:lnSpc>
              <a:defRPr spc="100" sz="1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 defTabSz="457200">
              <a:lnSpc>
                <a:spcPct val="130000"/>
              </a:lnSpc>
              <a:defRPr spc="100" sz="1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1" grpId="2"/>
      <p:bldP build="whole" bldLvl="1" animBg="1" rev="0" advAuto="0" spid="18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creen Shot 2022-02-06 at 11.45.53 PM.png" descr="Screen Shot 2022-02-06 at 11.45.5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13318" y="-4441359"/>
            <a:ext cx="37779140" cy="23611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3" grpId="1"/>
      <p:bldP build="whole" bldLvl="1" animBg="1" rev="0" advAuto="0" spid="183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o design a truck that can:…"/>
          <p:cNvSpPr txBox="1"/>
          <p:nvPr/>
        </p:nvSpPr>
        <p:spPr>
          <a:xfrm>
            <a:off x="2162022" y="1257558"/>
            <a:ext cx="23202681" cy="1051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9600">
                <a:solidFill>
                  <a:schemeClr val="accent4">
                    <a:hueOff val="-1247790"/>
                    <a:lumOff val="-12326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  </a:t>
            </a:r>
            <a:r>
              <a:rPr>
                <a:solidFill>
                  <a:srgbClr val="FF7700"/>
                </a:solidFill>
              </a:rPr>
              <a:t>To design a truck that can:</a:t>
            </a:r>
          </a:p>
          <a:p>
            <a:pPr algn="l">
              <a:lnSpc>
                <a:spcPct val="120000"/>
              </a:lnSpc>
              <a:defRPr sz="9600">
                <a:solidFill>
                  <a:srgbClr val="D5D5D5"/>
                </a:solidFill>
              </a:defRPr>
            </a:pPr>
          </a:p>
          <a:p>
            <a:pPr lvl="1" marL="1828800" indent="-1219200" algn="l">
              <a:lnSpc>
                <a:spcPct val="120000"/>
              </a:lnSpc>
              <a:buSzPct val="123000"/>
              <a:buChar char="•"/>
              <a:defRPr sz="9600">
                <a:solidFill>
                  <a:srgbClr val="FFFFFF"/>
                </a:solidFill>
              </a:defRPr>
            </a:pPr>
            <a:r>
              <a:t>rise or lift ‘up’</a:t>
            </a:r>
          </a:p>
          <a:p>
            <a:pPr lvl="1" marL="1828800" indent="-1219200" algn="l">
              <a:lnSpc>
                <a:spcPct val="120000"/>
              </a:lnSpc>
              <a:buSzPct val="123000"/>
              <a:buChar char="•"/>
              <a:defRPr sz="9600">
                <a:solidFill>
                  <a:srgbClr val="FFFFFF"/>
                </a:solidFill>
              </a:defRPr>
            </a:pPr>
            <a:r>
              <a:t>be a gasoline delivery truck</a:t>
            </a:r>
          </a:p>
          <a:p>
            <a:pPr lvl="1" marL="1828800" indent="-1219200" algn="l">
              <a:lnSpc>
                <a:spcPct val="120000"/>
              </a:lnSpc>
              <a:buSzPct val="123000"/>
              <a:buChar char="•"/>
              <a:defRPr sz="9600">
                <a:solidFill>
                  <a:srgbClr val="FFFFFF"/>
                </a:solidFill>
              </a:defRPr>
            </a:pPr>
            <a:r>
              <a:t>become a submarine</a:t>
            </a:r>
          </a:p>
          <a:p>
            <a:pPr lvl="1" marL="1828800" indent="-1219200" algn="l">
              <a:lnSpc>
                <a:spcPct val="120000"/>
              </a:lnSpc>
              <a:buSzPct val="123000"/>
              <a:buChar char="•"/>
              <a:defRPr sz="9600">
                <a:solidFill>
                  <a:srgbClr val="FFFFFF"/>
                </a:solidFill>
              </a:defRPr>
            </a:pPr>
            <a:r>
              <a:t>transform into a helicopter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5" grpId="1"/>
      <p:bldP build="whole" bldLvl="1" animBg="1" rev="0" advAuto="0" spid="185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he Vehicles"/>
          <p:cNvSpPr txBox="1"/>
          <p:nvPr/>
        </p:nvSpPr>
        <p:spPr>
          <a:xfrm>
            <a:off x="2358231" y="4857749"/>
            <a:ext cx="19667538" cy="400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800">
                <a:solidFill>
                  <a:srgbClr val="FF77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The Vehicles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7" grpId="2"/>
      <p:bldP build="whole" bldLvl="1" animBg="1" rev="0" advAuto="0" spid="18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Duck…"/>
          <p:cNvSpPr txBox="1"/>
          <p:nvPr/>
        </p:nvSpPr>
        <p:spPr>
          <a:xfrm>
            <a:off x="5344253" y="846329"/>
            <a:ext cx="13409278" cy="1168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26200">
                <a:solidFill>
                  <a:srgbClr val="FF8104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 Duck </a:t>
            </a:r>
          </a:p>
          <a:p>
            <a:pPr>
              <a:defRPr b="1" sz="26200">
                <a:solidFill>
                  <a:srgbClr val="FF8104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 Truck </a:t>
            </a:r>
          </a:p>
          <a:p>
            <a:pPr>
              <a:defRPr b="1" sz="26200">
                <a:solidFill>
                  <a:srgbClr val="FF8104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>
                <a:solidFill>
                  <a:srgbClr val="FFFFFF"/>
                </a:solidFill>
              </a:rPr>
              <a:t>&amp;</a:t>
            </a:r>
            <a:r>
              <a:t> Stuck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3" grpId="1"/>
      <p:bldP build="whole" bldLvl="1" animBg="1" rev="0" advAuto="0" spid="153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0-Ford-Pickup-Truck.jpg" descr="0-Ford-Pickup-Truc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154" y="2370971"/>
            <a:ext cx="16390836" cy="86267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GRJ36_W_21_MBX_1964_Chevy_C10_Pickup_546_1024x.jpg" descr="GRJ36_W_21_MBX_1964_Chevy_C10_Pickup_546_1024x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1211" y="-50822"/>
            <a:ext cx="13817644" cy="138176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116-2015-hyundai-santa-cruz-concept.jpg copy.jpg" descr="116-2015-hyundai-santa-cruz-concept.jpg copy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23514" y="813460"/>
            <a:ext cx="18123979" cy="120890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renault-subtil-concept-03.jpg" descr="renault-subtil-concept-03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5509" y="-1139660"/>
            <a:ext cx="23992982" cy="159953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1" dur="1000" fill="hold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1" dur="1000" fill="hold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xit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41" dur="1000" fill="hold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1" grpId="5"/>
      <p:bldP build="whole" bldLvl="1" animBg="1" rev="0" advAuto="0" spid="191" grpId="6"/>
      <p:bldP build="whole" bldLvl="1" animBg="1" rev="0" advAuto="0" spid="190" grpId="3"/>
      <p:bldP build="whole" bldLvl="1" animBg="1" rev="0" advAuto="0" spid="189" grpId="1"/>
      <p:bldP build="whole" bldLvl="1" animBg="1" rev="0" advAuto="0" spid="189" grpId="2"/>
      <p:bldP build="whole" bldLvl="1" animBg="1" rev="0" advAuto="0" spid="190" grpId="4"/>
      <p:bldP build="whole" bldLvl="1" animBg="1" rev="0" advAuto="0" spid="192" grpId="7"/>
      <p:bldP build="whole" bldLvl="1" animBg="1" rev="0" advAuto="0" spid="192" grpId="8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-1969102" y="419322"/>
            <a:ext cx="22995280" cy="12877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Hacor-LAX-catering-autogas-truck_copy.jpg" descr="Hacor-LAX-catering-autogas-truck_copy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48649" y="-140649"/>
            <a:ext cx="18678512" cy="139972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1" dur="1000" fill="hold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4" grpId="2"/>
      <p:bldP build="whole" bldLvl="1" animBg="1" rev="0" advAuto="0" spid="195" grpId="3"/>
      <p:bldP build="whole" bldLvl="1" animBg="1" rev="0" advAuto="0" spid="195" grpId="4"/>
      <p:bldP build="whole" bldLvl="1" animBg="1" rev="0" advAuto="0" spid="19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ages-3.jpeg" descr="images-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5598" y="358588"/>
            <a:ext cx="17354102" cy="12998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ages-2.jpeg" descr="images-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86123" y="2576457"/>
            <a:ext cx="25822015" cy="8563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Unknown copy.jpeg" descr="Unknown copy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45760" y="1084639"/>
            <a:ext cx="19465244" cy="115721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1" dur="1000" fill="hold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1" dur="1000" fill="hold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9" grpId="5"/>
      <p:bldP build="whole" bldLvl="1" animBg="1" rev="0" advAuto="0" spid="199" grpId="6"/>
      <p:bldP build="whole" bldLvl="1" animBg="1" rev="0" advAuto="0" spid="197" grpId="1"/>
      <p:bldP build="whole" bldLvl="1" animBg="1" rev="0" advAuto="0" spid="197" grpId="2"/>
      <p:bldP build="whole" bldLvl="1" animBg="1" rev="0" advAuto="0" spid="198" grpId="3"/>
      <p:bldP build="whole" bldLvl="1" animBg="1" rev="0" advAuto="0" spid="198" grpId="4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ubmarine_open_source.png" descr="submarine_open_sourc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88691" y="-1759151"/>
            <a:ext cx="25361382" cy="158989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submarine-robot-arms-isolated-3d-600w-628479869.jpg.jpeg" descr="submarine-robot-arms-isolated-3d-600w-628479869.jpg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09779" y="-810433"/>
            <a:ext cx="12368441" cy="153368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1" dur="1000" fill="hold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2" grpId="3"/>
      <p:bldP build="whole" bldLvl="1" animBg="1" rev="0" advAuto="0" spid="202" grpId="4"/>
      <p:bldP build="whole" bldLvl="1" animBg="1" rev="0" advAuto="0" spid="201" grpId="1"/>
      <p:bldP build="whole" bldLvl="1" animBg="1" rev="0" advAuto="0" spid="201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Eurocopter-EC-135-P2i-1024x500.png" descr="Eurocopter-EC-135-P2i-1024x5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904875"/>
            <a:ext cx="24384001" cy="11906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unnamed.jpg" descr="unname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7926" y="1255424"/>
            <a:ext cx="22948148" cy="11205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278e0d36-516c-11e3-9651-00144feabdc0.jpeg" descr="278e0d36-516c-11e3-9651-00144feabdc0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5226" y="409134"/>
            <a:ext cx="22948148" cy="12908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FlyingCars_Header.jpg" descr="FlyingCars_Header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54945" y="-949087"/>
            <a:ext cx="20448710" cy="151784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1" dur="1000" fill="hold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1" dur="1000" fill="hold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xit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41" dur="1000" fill="hold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5" grpId="4"/>
      <p:bldP build="whole" bldLvl="1" animBg="1" rev="0" advAuto="0" spid="207" grpId="8"/>
      <p:bldP build="whole" bldLvl="1" animBg="1" rev="0" advAuto="0" spid="206" grpId="5"/>
      <p:bldP build="whole" bldLvl="1" animBg="1" rev="0" advAuto="0" spid="206" grpId="6"/>
      <p:bldP build="whole" bldLvl="1" animBg="1" rev="0" advAuto="0" spid="204" grpId="1"/>
      <p:bldP build="whole" bldLvl="1" animBg="1" rev="0" advAuto="0" spid="204" grpId="2"/>
      <p:bldP build="whole" bldLvl="1" animBg="1" rev="0" advAuto="0" spid="207" grpId="7"/>
      <p:bldP build="whole" bldLvl="1" animBg="1" rev="0" advAuto="0" spid="205" grpId="3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steampunk2.jpg" descr="steampunk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2270" y="-44132"/>
            <a:ext cx="21079483" cy="13804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SteampunkAutomobile01.png5D3B844A-E0BB-4310-B748-BC77273351F7Original.jpg" descr="SteampunkAutomobile01.png5D3B844A-E0BB-4310-B748-BC77273351F7Original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39347" y="-78686"/>
            <a:ext cx="18625002" cy="138733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1e83018e1a8f881a5a0c5cd98fc07050.jpg" descr="1e83018e1a8f881a5a0c5cd98fc0705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2210" y="334842"/>
            <a:ext cx="22339580" cy="13046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l_fullxfull.1839899413_ay9c.jpg" descr="il_fullxfull.1839899413_ay9c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76331" y="-2657669"/>
            <a:ext cx="19031338" cy="19031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tyjet6jrfgcfbgv.jpg" descr="tyjet6jrfgcfbgv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333962" y="2926080"/>
            <a:ext cx="24384001" cy="7863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10149228_29a6.jpg" descr="10149228_29a6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-1116165" y="-1205828"/>
            <a:ext cx="25948408" cy="161276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1" dur="1000" fill="hold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1" dur="1000" fill="hold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xit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41" dur="1000" fill="hold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xit" nodeType="click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51" dur="1000" fill="hold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7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xit" nodeType="click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1" dur="1000" fill="hold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3" grpId="9"/>
      <p:bldP build="whole" bldLvl="1" animBg="1" rev="0" advAuto="0" spid="213" grpId="10"/>
      <p:bldP build="whole" bldLvl="1" animBg="1" rev="0" advAuto="0" spid="210" grpId="3"/>
      <p:bldP build="whole" bldLvl="1" animBg="1" rev="0" advAuto="0" spid="210" grpId="4"/>
      <p:bldP build="whole" bldLvl="1" animBg="1" rev="0" advAuto="0" spid="212" grpId="7"/>
      <p:bldP build="whole" bldLvl="1" animBg="1" rev="0" advAuto="0" spid="212" grpId="8"/>
      <p:bldP build="whole" bldLvl="1" animBg="1" rev="0" advAuto="0" spid="209" grpId="1"/>
      <p:bldP build="whole" bldLvl="1" animBg="1" rev="0" advAuto="0" spid="209" grpId="2"/>
      <p:bldP build="whole" bldLvl="1" animBg="1" rev="0" advAuto="0" spid="214" grpId="11"/>
      <p:bldP build="whole" bldLvl="1" animBg="1" rev="0" advAuto="0" spid="214" grpId="12"/>
      <p:bldP build="whole" bldLvl="1" animBg="1" rev="0" advAuto="0" spid="211" grpId="5"/>
      <p:bldP build="whole" bldLvl="1" animBg="1" rev="0" advAuto="0" spid="211" grpId="6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Screen Shot 2021-12-02 at 1.54.15 PM.png" descr="Screen Shot 2021-12-02 at 1.54.1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36006" y="-4184061"/>
            <a:ext cx="34172402" cy="21357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6" grpId="1"/>
      <p:bldP build="whole" bldLvl="1" animBg="1" rev="0" advAuto="0" spid="216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he Challenge:…"/>
          <p:cNvSpPr txBox="1"/>
          <p:nvPr/>
        </p:nvSpPr>
        <p:spPr>
          <a:xfrm>
            <a:off x="1441935" y="560331"/>
            <a:ext cx="24434801" cy="12389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2600">
                <a:solidFill>
                  <a:srgbClr val="FF770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The Challenge:</a:t>
            </a:r>
          </a:p>
          <a:p>
            <a:pPr algn="l">
              <a:defRPr sz="12600">
                <a:solidFill>
                  <a:schemeClr val="accent4">
                    <a:hueOff val="-1247790"/>
                    <a:lumOff val="-12326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</a:p>
          <a:p>
            <a:pPr marL="1277937" indent="-1277937" algn="l">
              <a:lnSpc>
                <a:spcPct val="140000"/>
              </a:lnSpc>
              <a:buSzPct val="100000"/>
              <a:buAutoNum type="arabicPeriod" startAt="1"/>
              <a:defRPr sz="5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Class divides into teams of 3.</a:t>
            </a:r>
          </a:p>
          <a:p>
            <a:pPr marL="1277937" indent="-1277937" algn="l">
              <a:lnSpc>
                <a:spcPct val="140000"/>
              </a:lnSpc>
              <a:buSzPct val="100000"/>
              <a:buAutoNum type="arabicPeriod" startAt="1"/>
              <a:defRPr sz="5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Each team designs &amp; draws a truck that can:                                                                          </a:t>
            </a:r>
          </a:p>
          <a:p>
            <a:pPr algn="l">
              <a:lnSpc>
                <a:spcPct val="140000"/>
              </a:lnSpc>
              <a:defRPr sz="5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          lift ‘up’</a:t>
            </a:r>
          </a:p>
          <a:p>
            <a:pPr algn="l">
              <a:lnSpc>
                <a:spcPct val="140000"/>
              </a:lnSpc>
              <a:defRPr sz="5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          pump gas into another vehicle</a:t>
            </a:r>
          </a:p>
          <a:p>
            <a:pPr algn="l">
              <a:lnSpc>
                <a:spcPct val="140000"/>
              </a:lnSpc>
              <a:defRPr sz="5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          transform into a submarine</a:t>
            </a:r>
          </a:p>
          <a:p>
            <a:pPr algn="l">
              <a:lnSpc>
                <a:spcPct val="140000"/>
              </a:lnSpc>
              <a:defRPr sz="5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5600"/>
              <a:t>          transform into a helicopter</a:t>
            </a:r>
            <a:r>
              <a:t> </a:t>
            </a:r>
          </a:p>
          <a:p>
            <a:pPr>
              <a:defRPr>
                <a:solidFill>
                  <a:schemeClr val="accent4">
                    <a:hueOff val="-1247790"/>
                    <a:lumOff val="-12326"/>
                  </a:schemeClr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8" grpId="1"/>
      <p:bldP build="whole" bldLvl="1" animBg="1" rev="0" advAuto="0" spid="218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3.  With the use of  ‘fasteners’ and extra paper, draw and create…"/>
          <p:cNvSpPr txBox="1"/>
          <p:nvPr/>
        </p:nvSpPr>
        <p:spPr>
          <a:xfrm>
            <a:off x="2050144" y="1381125"/>
            <a:ext cx="24434801" cy="1095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 sz="5600"/>
            </a:pPr>
            <a:r>
              <a: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3.  With the use of  ‘fasteners’ and extra paper, draw and create                                                                 </a:t>
            </a:r>
            <a:endParaRPr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algn="l">
              <a:lnSpc>
                <a:spcPct val="150000"/>
              </a:lnSpc>
              <a:defRPr sz="5600"/>
            </a:pPr>
            <a:r>
              <a: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    the parts of the truck that will transform it into a truck with 4 functions.                   </a:t>
            </a:r>
            <a:endParaRPr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algn="l">
              <a:lnSpc>
                <a:spcPct val="150000"/>
              </a:lnSpc>
              <a:defRPr sz="5600"/>
            </a:pPr>
            <a:endParaRPr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algn="l">
              <a:lnSpc>
                <a:spcPct val="150000"/>
              </a:lnSpc>
              <a:defRPr sz="5600"/>
            </a:pPr>
            <a:r>
              <a: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4.  Demonstrate your truck’s transformation into a vehicle                                                  </a:t>
            </a:r>
            <a:endParaRPr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algn="l">
              <a:lnSpc>
                <a:spcPct val="150000"/>
              </a:lnSpc>
              <a:defRPr sz="5600"/>
            </a:pPr>
            <a:r>
              <a: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    with 4 different functions by moving the various truck ‘parts’                                     </a:t>
            </a:r>
            <a:endParaRPr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algn="l">
              <a:lnSpc>
                <a:spcPct val="150000"/>
              </a:lnSpc>
              <a:defRPr sz="5600"/>
            </a:pPr>
            <a:r>
              <a: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    with fasteners. </a:t>
            </a:r>
            <a:endParaRPr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algn="l">
              <a:lnSpc>
                <a:spcPct val="150000"/>
              </a:lnSpc>
              <a:defRPr sz="5600"/>
            </a:pPr>
            <a:endParaRPr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algn="l">
              <a:lnSpc>
                <a:spcPct val="150000"/>
              </a:lnSpc>
              <a:defRPr sz="5600"/>
            </a:pPr>
            <a:r>
              <a: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5.  Write an  </a:t>
            </a:r>
            <a:r>
              <a:rPr>
                <a:solidFill>
                  <a:srgbClr val="FF7700"/>
                </a:solidFill>
                <a:latin typeface="Arial Black"/>
                <a:ea typeface="Arial Black"/>
                <a:cs typeface="Arial Black"/>
                <a:sym typeface="Arial Black"/>
              </a:rPr>
              <a:t>‘Owner’s Manual’ </a:t>
            </a:r>
            <a:r>
              <a: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 on how to operate                                                     </a:t>
            </a:r>
            <a:endParaRPr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algn="l">
              <a:lnSpc>
                <a:spcPct val="150000"/>
              </a:lnSpc>
              <a:defRPr sz="5600"/>
            </a:pPr>
            <a:r>
              <a: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    your multi-purpose truck.   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0" grpId="1"/>
      <p:bldP build="whole" bldLvl="1" animBg="1" rev="0" advAuto="0" spid="220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8F2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OK - time to design a FABULOUS truck!"/>
          <p:cNvSpPr txBox="1"/>
          <p:nvPr/>
        </p:nvSpPr>
        <p:spPr>
          <a:xfrm>
            <a:off x="3718867" y="4800599"/>
            <a:ext cx="16946266" cy="411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OK - time to design a FABULOUS truck!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2" grpId="1"/>
      <p:bldP build="whole" bldLvl="1" animBg="1" rev="0" advAuto="0" spid="222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creen Shot 2021-12-02 at 1.44.55 PM.png" descr="Screen Shot 2021-12-02 at 1.44.5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37275" y="-4007990"/>
            <a:ext cx="34203746" cy="21377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" grpId="2"/>
      <p:bldP build="whole" bldLvl="1" animBg="1" rev="0" advAuto="0" spid="15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Screen Shot 2021-12-02 at 1.55.14 PM.png" descr="Screen Shot 2021-12-02 at 1.55.1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10340" y="-4262472"/>
            <a:ext cx="34421875" cy="215136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4" grpId="2"/>
      <p:bldP build="whole" bldLvl="1" animBg="1" rev="0" advAuto="0" spid="224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what one thing…"/>
          <p:cNvSpPr txBox="1"/>
          <p:nvPr/>
        </p:nvSpPr>
        <p:spPr>
          <a:xfrm>
            <a:off x="1266120" y="131966"/>
            <a:ext cx="21851761" cy="13121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what </a:t>
            </a:r>
            <a:r>
              <a:rPr b="1" i="1" sz="16400">
                <a:solidFill>
                  <a:schemeClr val="accent4">
                    <a:hueOff val="-1247790"/>
                    <a:lumOff val="-12326"/>
                  </a:schemeClr>
                </a:solidFill>
                <a:latin typeface="+mn-lt"/>
                <a:ea typeface="+mn-ea"/>
                <a:cs typeface="+mn-cs"/>
                <a:sym typeface="Helvetica Neue"/>
              </a:rPr>
              <a:t>one thing</a:t>
            </a:r>
            <a:endParaRPr sz="16400"/>
          </a:p>
          <a:p>
            <a:pPr algn="l">
              <a:defRPr sz="1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did</a:t>
            </a:r>
          </a:p>
          <a:p>
            <a:pPr algn="l">
              <a:defRPr sz="1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you </a:t>
            </a:r>
          </a:p>
          <a:p>
            <a:pPr algn="l">
              <a:defRPr sz="1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learn </a:t>
            </a:r>
          </a:p>
          <a:p>
            <a:pPr algn="l">
              <a:defRPr sz="1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today…</a:t>
            </a:r>
            <a:r>
              <a:rPr sz="17200">
                <a:solidFill>
                  <a:schemeClr val="accent4">
                    <a:hueOff val="-1247790"/>
                    <a:lumOff val="-12326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pass</a:t>
            </a:r>
            <a:r>
              <a:t> or </a:t>
            </a:r>
            <a:r>
              <a:rPr sz="1720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play?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2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1" dur="4500" fill="hold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6" grpId="1"/>
      <p:bldP build="whole" bldLvl="1" animBg="1" rev="0" advAuto="0" spid="226" grpId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Screen Shot 2021-12-02 at 1.56.16 PM.png" descr="Screen Shot 2021-12-02 at 1.56.1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74837" y="-4434160"/>
            <a:ext cx="34285769" cy="214286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8" grpId="1"/>
      <p:bldP build="whole" bldLvl="1" animBg="1" rev="0" advAuto="0" spid="228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Heroman, Cate, ‘Making &amp; Tinkering with STEM,’ National Association for the Education of Young Children, Washington, DC, 2017, pps. 111 – 113.…"/>
          <p:cNvSpPr txBox="1"/>
          <p:nvPr/>
        </p:nvSpPr>
        <p:spPr>
          <a:xfrm>
            <a:off x="2007337" y="1777714"/>
            <a:ext cx="20005304" cy="79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140000"/>
              </a:lnSpc>
              <a:defRPr sz="2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 defTabSz="457200">
              <a:lnSpc>
                <a:spcPct val="140000"/>
              </a:lnSpc>
              <a:defRPr sz="2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Heroman, Cate, ‘Making &amp; Tinkering with STEM,’ National Association for the Education of Young Children, Washington, DC, 2017, pps. 111 – 113.</a:t>
            </a:r>
          </a:p>
          <a:p>
            <a:pPr algn="l" defTabSz="457200">
              <a:lnSpc>
                <a:spcPct val="140000"/>
              </a:lnSpc>
              <a:defRPr sz="2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l" defTabSz="457200">
              <a:lnSpc>
                <a:spcPct val="140000"/>
              </a:lnSpc>
              <a:defRPr sz="2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George, Lindsay Barrett, ‘Duck’s Fix - It Truck’, 2014, unpublished manuscript</a:t>
            </a:r>
          </a:p>
          <a:p>
            <a:pPr algn="l" defTabSz="457200">
              <a:lnSpc>
                <a:spcPct val="140000"/>
              </a:lnSpc>
              <a:defRPr sz="2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l" defTabSz="457200">
              <a:lnSpc>
                <a:spcPct val="140000"/>
              </a:lnSpc>
              <a:defRPr sz="2600" u="sng">
                <a:solidFill>
                  <a:srgbClr val="0079C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https://en.wikipedia.org/wiki/Steampunk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lnSpc>
                <a:spcPct val="140000"/>
              </a:lnSpc>
              <a:defRPr sz="2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l" defTabSz="457200">
              <a:lnSpc>
                <a:spcPct val="140000"/>
              </a:lnSpc>
              <a:defRPr sz="2600" u="sng">
                <a:solidFill>
                  <a:srgbClr val="0079C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hlinkClick r:id="rId2" invalidUrl="" action="" tgtFrame="" tooltip="" history="1" highlightClick="0" endSnd="0"/>
              </a:rPr>
              <a:t>https://www.explainthatstuff.com/submarines.html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lnSpc>
                <a:spcPct val="140000"/>
              </a:lnSpc>
              <a:defRPr sz="2600" u="sng">
                <a:solidFill>
                  <a:srgbClr val="0079C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u="none">
              <a:solidFill>
                <a:srgbClr val="000000"/>
              </a:solidFill>
            </a:endParaRPr>
          </a:p>
          <a:p>
            <a:pPr algn="l" defTabSz="457200">
              <a:lnSpc>
                <a:spcPct val="140000"/>
              </a:lnSpc>
              <a:defRPr sz="2600" u="sng">
                <a:solidFill>
                  <a:srgbClr val="0079C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u="none">
              <a:solidFill>
                <a:srgbClr val="000000"/>
              </a:solidFill>
            </a:endParaRPr>
          </a:p>
          <a:p>
            <a:pPr algn="l" defTabSz="457200">
              <a:lnSpc>
                <a:spcPct val="140000"/>
              </a:lnSpc>
              <a:defRPr sz="2600" u="sng">
                <a:solidFill>
                  <a:srgbClr val="0079C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u="none">
              <a:solidFill>
                <a:srgbClr val="000000"/>
              </a:solidFill>
            </a:endParaRPr>
          </a:p>
          <a:p>
            <a:pPr algn="l" defTabSz="457200">
              <a:lnSpc>
                <a:spcPct val="140000"/>
              </a:lnSpc>
              <a:defRPr sz="2600" u="sng">
                <a:solidFill>
                  <a:srgbClr val="0079C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u="none">
                <a:solidFill>
                  <a:srgbClr val="000000"/>
                </a:solidFill>
              </a:rPr>
              <a:t>All images of trucks, submarines, helicopters, steampunk vehicles, gas delivery vehicles found on ‘google search’.</a:t>
            </a:r>
          </a:p>
          <a:p>
            <a:pPr algn="l" defTabSz="457200">
              <a:lnSpc>
                <a:spcPct val="140000"/>
              </a:lnSpc>
              <a:defRPr sz="2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l" defTabSz="457200">
              <a:lnSpc>
                <a:spcPct val="140000"/>
              </a:lnSpc>
              <a:defRPr sz="2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In the next  hour, we will:…"/>
          <p:cNvSpPr txBox="1"/>
          <p:nvPr/>
        </p:nvSpPr>
        <p:spPr>
          <a:xfrm>
            <a:off x="1379117" y="605237"/>
            <a:ext cx="24094623" cy="28882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30000"/>
              </a:lnSpc>
              <a:defRPr sz="91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9600"/>
              <a:t>In the next </a:t>
            </a:r>
            <a:r>
              <a:t> </a:t>
            </a:r>
            <a:r>
              <a:rPr sz="15600">
                <a:solidFill>
                  <a:srgbClr val="FF7700"/>
                </a:solidFill>
                <a:latin typeface="Arial Black"/>
                <a:ea typeface="Arial Black"/>
                <a:cs typeface="Arial Black"/>
                <a:sym typeface="Arial Black"/>
              </a:rPr>
              <a:t>hour</a:t>
            </a:r>
            <a:r>
              <a:rPr sz="12800">
                <a:solidFill>
                  <a:srgbClr val="FF7700"/>
                </a:solidFill>
                <a:latin typeface="Arial Black"/>
                <a:ea typeface="Arial Black"/>
                <a:cs typeface="Arial Black"/>
                <a:sym typeface="Arial Black"/>
              </a:rPr>
              <a:t>,</a:t>
            </a:r>
            <a:r>
              <a:rPr sz="9600"/>
              <a:t> we will:</a:t>
            </a:r>
            <a:endParaRPr sz="9600"/>
          </a:p>
          <a:p>
            <a:pPr algn="l">
              <a:lnSpc>
                <a:spcPct val="130000"/>
              </a:lnSpc>
              <a:defRPr sz="91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9600"/>
              <a:t> </a:t>
            </a:r>
            <a:endParaRPr sz="9600"/>
          </a:p>
          <a:p>
            <a:pPr marL="660400" indent="-660400" algn="l">
              <a:lnSpc>
                <a:spcPct val="200000"/>
              </a:lnSpc>
              <a:buSzPct val="123000"/>
              <a:buChar char="•"/>
              <a:defRPr sz="5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interpret a children’s book text to design and draw a special ‘fix - it - truck’</a:t>
            </a:r>
          </a:p>
          <a:p>
            <a:pPr marL="660400" indent="-660400" algn="l">
              <a:lnSpc>
                <a:spcPct val="200000"/>
              </a:lnSpc>
              <a:buSzPct val="123000"/>
              <a:buChar char="•"/>
              <a:defRPr sz="5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look at 4 different vehicles - a truck, a gas tanker, a submarine, a helicopter</a:t>
            </a:r>
          </a:p>
          <a:p>
            <a:pPr marL="660400" indent="-660400" algn="l">
              <a:lnSpc>
                <a:spcPct val="200000"/>
              </a:lnSpc>
              <a:buSzPct val="123000"/>
              <a:buChar char="•"/>
              <a:defRPr sz="5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design a truck that performs all of the 4 special ‘functions’ of the above vehicles</a:t>
            </a:r>
          </a:p>
          <a:p>
            <a:pPr algn="l">
              <a:lnSpc>
                <a:spcPct val="160000"/>
              </a:lnSpc>
              <a:defRPr sz="5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l">
              <a:lnSpc>
                <a:spcPct val="130000"/>
              </a:lnSpc>
              <a:defRPr sz="4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l">
              <a:defRPr sz="56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sz="9600"/>
          </a:p>
          <a:p>
            <a:pPr algn="l">
              <a:defRPr sz="91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sz="9600"/>
          </a:p>
          <a:p>
            <a:pPr algn="l">
              <a:defRPr sz="91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sz="9600"/>
          </a:p>
          <a:p>
            <a:pPr algn="l">
              <a:defRPr sz="91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sz="9600"/>
          </a:p>
          <a:p>
            <a:pPr algn="l" defTabSz="457200"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208127" indent="-208127" algn="l" defTabSz="457200">
              <a:spcBef>
                <a:spcPts val="1200"/>
              </a:spcBef>
              <a:buSzPct val="123000"/>
              <a:buChar char="-"/>
              <a:defRPr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891208" indent="-243508" algn="l" defTabSz="457200">
              <a:buSzPct val="123000"/>
              <a:buChar char="-"/>
              <a:tabLst>
                <a:tab pos="457200" algn="l"/>
              </a:tabLst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304799" indent="342900" algn="l" defTabSz="457200">
              <a:buClr>
                <a:srgbClr val="2C2C2C"/>
              </a:buClr>
              <a:buSzPct val="123000"/>
              <a:buChar char=""/>
              <a:tabLst>
                <a:tab pos="457200" algn="l"/>
              </a:tabLst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891208" indent="-243508" algn="l" defTabSz="457200">
              <a:buSzPct val="123000"/>
              <a:buChar char="-"/>
              <a:tabLst>
                <a:tab pos="457200" algn="l"/>
              </a:tabLst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647700" algn="l" defTabSz="457200">
              <a:tabLst>
                <a:tab pos="457200" algn="l"/>
              </a:tabLst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4800">
              <a:latin typeface="Futura"/>
              <a:ea typeface="Futura"/>
              <a:cs typeface="Futura"/>
              <a:sym typeface="Futura"/>
            </a:endParaRPr>
          </a:p>
          <a:p>
            <a:pPr algn="l">
              <a:defRPr sz="91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defRPr sz="91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defRPr sz="6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l">
              <a:lnSpc>
                <a:spcPct val="120000"/>
              </a:lnSpc>
              <a:defRPr sz="6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</a:t>
            </a:r>
          </a:p>
          <a:p>
            <a:pPr>
              <a:defRPr sz="8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>
              <a:defRPr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7" grpId="1"/>
      <p:bldP build="whole" bldLvl="1" animBg="1" rev="0" advAuto="0" spid="157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creen Shot 2021-12-02 at 1.51.39 PM.png" descr="Screen Shot 2021-12-02 at 1.51.3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34256" y="-4113854"/>
            <a:ext cx="34386848" cy="21491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9" grpId="2"/>
      <p:bldP build="whole" bldLvl="1" animBg="1" rev="0" advAuto="0" spid="15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notebook…"/>
          <p:cNvSpPr txBox="1"/>
          <p:nvPr/>
        </p:nvSpPr>
        <p:spPr>
          <a:xfrm>
            <a:off x="1551969" y="610269"/>
            <a:ext cx="5514716" cy="13421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defRPr sz="6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notebook</a:t>
            </a:r>
          </a:p>
          <a:p>
            <a:pPr algn="l">
              <a:lnSpc>
                <a:spcPct val="80000"/>
              </a:lnSpc>
              <a:defRPr sz="6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>
              <a:lnSpc>
                <a:spcPct val="80000"/>
              </a:lnSpc>
              <a:defRPr sz="6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any white paper</a:t>
            </a:r>
          </a:p>
          <a:p>
            <a:pPr algn="l">
              <a:lnSpc>
                <a:spcPct val="80000"/>
              </a:lnSpc>
              <a:defRPr sz="6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>
              <a:lnSpc>
                <a:spcPct val="80000"/>
              </a:lnSpc>
              <a:defRPr sz="6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pencil</a:t>
            </a:r>
          </a:p>
          <a:p>
            <a:pPr algn="l">
              <a:lnSpc>
                <a:spcPct val="80000"/>
              </a:lnSpc>
              <a:defRPr sz="6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>
              <a:lnSpc>
                <a:spcPct val="80000"/>
              </a:lnSpc>
              <a:defRPr sz="6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eraser</a:t>
            </a:r>
          </a:p>
          <a:p>
            <a:pPr algn="l">
              <a:lnSpc>
                <a:spcPct val="80000"/>
              </a:lnSpc>
              <a:defRPr sz="6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>
              <a:lnSpc>
                <a:spcPct val="80000"/>
              </a:lnSpc>
              <a:defRPr sz="6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scissors</a:t>
            </a:r>
          </a:p>
          <a:p>
            <a:pPr algn="l">
              <a:lnSpc>
                <a:spcPct val="80000"/>
              </a:lnSpc>
              <a:defRPr sz="6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>
              <a:lnSpc>
                <a:spcPct val="80000"/>
              </a:lnSpc>
              <a:defRPr sz="6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fasteners</a:t>
            </a:r>
          </a:p>
          <a:p>
            <a:pPr algn="l">
              <a:lnSpc>
                <a:spcPct val="80000"/>
              </a:lnSpc>
              <a:defRPr sz="6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>
              <a:lnSpc>
                <a:spcPct val="80000"/>
              </a:lnSpc>
              <a:defRPr sz="6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black marker</a:t>
            </a:r>
          </a:p>
          <a:p>
            <a:pPr algn="l">
              <a:lnSpc>
                <a:spcPct val="80000"/>
              </a:lnSpc>
              <a:defRPr sz="6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>
              <a:lnSpc>
                <a:spcPct val="80000"/>
              </a:lnSpc>
              <a:defRPr sz="6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glue stick</a:t>
            </a:r>
          </a:p>
          <a:p>
            <a:pPr algn="l">
              <a:lnSpc>
                <a:spcPct val="80000"/>
              </a:lnSpc>
              <a:defRPr sz="6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>
              <a:lnSpc>
                <a:spcPct val="80000"/>
              </a:lnSpc>
              <a:defRPr sz="6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1" grpId="1"/>
      <p:bldP build="whole" bldLvl="1" animBg="1" rev="0" advAuto="0" spid="161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creen Shot 2021-12-02 at 1.52.45 PM.png" descr="Screen Shot 2021-12-02 at 1.52.4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13455" y="-4350060"/>
            <a:ext cx="34831202" cy="21769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3" grpId="2"/>
      <p:bldP build="whole" bldLvl="1" animBg="1" rev="0" advAuto="0" spid="16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articulated: having two or more sections, connected by a flexible joint…"/>
          <p:cNvSpPr txBox="1"/>
          <p:nvPr/>
        </p:nvSpPr>
        <p:spPr>
          <a:xfrm>
            <a:off x="1574844" y="2016683"/>
            <a:ext cx="22142922" cy="10063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160000"/>
              </a:lnSpc>
              <a:defRPr spc="325" sz="5000">
                <a:solidFill>
                  <a:srgbClr val="2B2C3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>
                <a:solidFill>
                  <a:schemeClr val="accent4">
                    <a:hueOff val="-1247790"/>
                    <a:lumOff val="-12326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articulated:</a:t>
            </a:r>
            <a:r>
              <a:t> having two or more sections, connected by a flexible joint</a:t>
            </a:r>
          </a:p>
          <a:p>
            <a:pPr algn="l" defTabSz="457200">
              <a:lnSpc>
                <a:spcPct val="160000"/>
              </a:lnSpc>
              <a:defRPr spc="325" sz="5000">
                <a:solidFill>
                  <a:srgbClr val="2B2C3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 defTabSz="457200">
              <a:lnSpc>
                <a:spcPct val="160000"/>
              </a:lnSpc>
              <a:defRPr spc="325" sz="5000">
                <a:solidFill>
                  <a:srgbClr val="2B2C3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>
                <a:solidFill>
                  <a:schemeClr val="accent4">
                    <a:hueOff val="-1247790"/>
                    <a:lumOff val="-12326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transformation:</a:t>
            </a:r>
            <a:r>
              <a:t> a dramatic change in form</a:t>
            </a:r>
          </a:p>
          <a:p>
            <a:pPr algn="l" defTabSz="457200">
              <a:lnSpc>
                <a:spcPct val="160000"/>
              </a:lnSpc>
              <a:defRPr spc="325" sz="5000">
                <a:solidFill>
                  <a:srgbClr val="2B2C3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 defTabSz="457200">
              <a:lnSpc>
                <a:spcPct val="160000"/>
              </a:lnSpc>
              <a:defRPr spc="325" sz="5000">
                <a:solidFill>
                  <a:srgbClr val="2B2C3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>
                <a:solidFill>
                  <a:schemeClr val="accent4">
                    <a:hueOff val="-1247790"/>
                    <a:lumOff val="-12326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chapter book: </a:t>
            </a:r>
            <a:r>
              <a:t>a story book for readers around 7 – 10 years of age</a:t>
            </a:r>
          </a:p>
          <a:p>
            <a:pPr algn="l" defTabSz="457200">
              <a:lnSpc>
                <a:spcPct val="160000"/>
              </a:lnSpc>
              <a:defRPr spc="325" sz="5000">
                <a:solidFill>
                  <a:srgbClr val="2B2C3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 defTabSz="457200">
              <a:lnSpc>
                <a:spcPct val="160000"/>
              </a:lnSpc>
              <a:defRPr spc="325" sz="5000">
                <a:solidFill>
                  <a:srgbClr val="2B2C3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>
                <a:solidFill>
                  <a:schemeClr val="accent4">
                    <a:hueOff val="-1247790"/>
                    <a:lumOff val="-12326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function:</a:t>
            </a:r>
            <a:r>
              <a:t> purpose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5" grpId="2"/>
      <p:bldP build="whole" bldLvl="1" animBg="1" rev="0" advAuto="0" spid="16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duck…"/>
          <p:cNvSpPr txBox="1"/>
          <p:nvPr/>
        </p:nvSpPr>
        <p:spPr>
          <a:xfrm>
            <a:off x="983657" y="-5249056"/>
            <a:ext cx="16005598" cy="17048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90000"/>
              </a:lnSpc>
              <a:defRPr sz="24200">
                <a:solidFill>
                  <a:srgbClr val="FF6A00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>
              <a:lnSpc>
                <a:spcPct val="90000"/>
              </a:lnSpc>
              <a:defRPr sz="24200">
                <a:solidFill>
                  <a:srgbClr val="FF6A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 </a:t>
            </a:r>
          </a:p>
          <a:p>
            <a:pPr>
              <a:defRPr sz="24200">
                <a:solidFill>
                  <a:srgbClr val="FF6A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        duck </a:t>
            </a:r>
          </a:p>
          <a:p>
            <a:pPr>
              <a:defRPr sz="24200">
                <a:solidFill>
                  <a:srgbClr val="FF6A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        truck </a:t>
            </a:r>
          </a:p>
          <a:p>
            <a:pPr>
              <a:defRPr sz="24200">
                <a:solidFill>
                  <a:srgbClr val="FF6A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        stuck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Subtype="0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7" grpId="1"/>
      <p:bldP build="whole" bldLvl="1" animBg="1" rev="0" advAuto="0" spid="167" grpId="2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blipFill rotWithShape="1">
              <a:blip r:embed="rId1"/>
              <a:srcRect l="0" t="0" r="0" b="0"/>
              <a:tile tx="0" ty="0" sx="100000" sy="100000" flip="none" algn="tl"/>
            </a:blip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blipFill rotWithShape="1">
              <a:blip r:embed="rId1"/>
              <a:srcRect l="0" t="0" r="0" b="0"/>
              <a:tile tx="0" ty="0" sx="100000" sy="100000" flip="none" algn="tl"/>
            </a:blip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