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1-12-02 at 1.41.23 PM.png" descr="Screen Shot 2021-12-02 at 1.41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7253" y="-4169673"/>
            <a:ext cx="34497195" cy="21560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1"/>
      <p:bldP build="whole" bldLvl="1" animBg="1" rev="0" advAuto="0" spid="151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creen Shot 2022-02-27 at 1.45.55 PM.png" descr="Screen Shot 2022-02-27 at 1.45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32310" y="-7129581"/>
            <a:ext cx="46013378" cy="287583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  <p:bldP build="whole" bldLvl="1" animBg="1" rev="0" advAuto="0" spid="16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creen Shot 2022-02-27 at 1.53.01 PM.png" descr="Screen Shot 2022-02-27 at 1.53.0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69041" y="-4104324"/>
            <a:ext cx="34510474" cy="21569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1"/>
      <p:bldP build="whole" bldLvl="1" animBg="1" rev="0" advAuto="0" spid="171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A Little History…"/>
          <p:cNvSpPr txBox="1"/>
          <p:nvPr/>
        </p:nvSpPr>
        <p:spPr>
          <a:xfrm>
            <a:off x="5388610" y="1645133"/>
            <a:ext cx="13606781" cy="9697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17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 Little History </a:t>
            </a:r>
          </a:p>
          <a:p>
            <a:pPr>
              <a:lnSpc>
                <a:spcPct val="120000"/>
              </a:lnSpc>
              <a:defRPr sz="117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on </a:t>
            </a:r>
          </a:p>
          <a:p>
            <a:pPr>
              <a:lnSpc>
                <a:spcPct val="120000"/>
              </a:lnSpc>
              <a:defRPr sz="320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MONEY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2000" fill="hold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1"/>
      <p:bldP build="whole" bldLvl="1" animBg="1" rev="0" advAuto="0" spid="17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 Shot 2022-02-27 at 7.39.30 PM.png" descr="Screen Shot 2022-02-27 at 7.39.3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57026" y="-3511867"/>
            <a:ext cx="35098609" cy="21936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2"/>
      <p:bldP build="whole" bldLvl="1" animBg="1" rev="0" advAuto="0" spid="17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creen Shot 2022-02-27 at 8.02.13 PM.png" descr="Screen Shot 2022-02-27 at 8.02.1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75809" y="-4463773"/>
            <a:ext cx="36924305" cy="23077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1"/>
      <p:bldP build="whole" bldLvl="1" animBg="1" rev="0" advAuto="0" spid="177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reen Shot 2022-02-27 at 2.45.30 PM.png" descr="Screen Shot 2022-02-27 at 2.45.3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838936" y="-5111602"/>
            <a:ext cx="38627844" cy="24142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1"/>
      <p:bldP build="whole" bldLvl="1" animBg="1" rev="0" advAuto="0" spid="179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o - all money needs to be:…"/>
          <p:cNvSpPr txBox="1"/>
          <p:nvPr/>
        </p:nvSpPr>
        <p:spPr>
          <a:xfrm>
            <a:off x="843117" y="500972"/>
            <a:ext cx="24434801" cy="12714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2800">
                <a:solidFill>
                  <a:srgbClr val="FFFFFF"/>
                </a:solidFill>
                <a:latin typeface="Baskerville Old Face"/>
                <a:ea typeface="Baskerville Old Face"/>
                <a:cs typeface="Baskerville Old Face"/>
                <a:sym typeface="Baskerville Old Face"/>
              </a:defRPr>
            </a:pPr>
            <a:r>
              <a:t>So - all money needs to be:</a:t>
            </a:r>
          </a:p>
          <a:p>
            <a:pPr algn="l">
              <a:defRPr sz="9600">
                <a:solidFill>
                  <a:schemeClr val="accent3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 algn="l">
              <a:lnSpc>
                <a:spcPct val="150000"/>
              </a:lnSpc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portable </a:t>
            </a:r>
            <a:r>
              <a:t>     able to be easily carried around</a:t>
            </a:r>
          </a:p>
          <a:p>
            <a:pPr algn="l">
              <a:lnSpc>
                <a:spcPct val="150000"/>
              </a:lnSpc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durable</a:t>
            </a:r>
            <a:r>
              <a:t>        it needs to be tough, so that it won’t break or tear</a:t>
            </a:r>
          </a:p>
          <a:p>
            <a:pPr algn="l">
              <a:lnSpc>
                <a:spcPct val="150000"/>
              </a:lnSpc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limited </a:t>
            </a:r>
            <a:r>
              <a:t>         needs to be able to be limited in quantity, so that                     </a:t>
            </a:r>
          </a:p>
          <a:p>
            <a:pPr algn="l">
              <a:lnSpc>
                <a:spcPct val="150000"/>
              </a:lnSpc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  you can control how much there is of it</a:t>
            </a:r>
          </a:p>
          <a:p>
            <a:pPr algn="l">
              <a:lnSpc>
                <a:spcPct val="150000"/>
              </a:lnSpc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divisible</a:t>
            </a:r>
            <a:r>
              <a:t>        the money needs to be able to be divided - a dollar                            </a:t>
            </a:r>
          </a:p>
          <a:p>
            <a:pPr algn="l">
              <a:lnSpc>
                <a:spcPct val="150000"/>
              </a:lnSpc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  is divisible into pennies</a:t>
            </a:r>
          </a:p>
          <a:p>
            <a:pPr algn="l">
              <a:defRPr>
                <a:solidFill>
                  <a:srgbClr val="FFFFFF"/>
                </a:solidFill>
              </a:defRPr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1"/>
      <p:bldP build="whole" bldLvl="1" animBg="1" rev="0" advAuto="0" spid="181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creen Shot 2022-02-27 at 3.02.52 PM.png" descr="Screen Shot 2022-02-27 at 3.02.5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67172" y="-4327877"/>
            <a:ext cx="35469684" cy="22168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2"/>
      <p:bldP build="whole" bldLvl="1" animBg="1" rev="0" advAuto="0" spid="18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creen Shot 2022-02-27 at 3.38.56 PM.png" descr="Screen Shot 2022-02-27 at 3.38.5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10475" y="-4525267"/>
            <a:ext cx="35722087" cy="22326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2"/>
      <p:bldP build="whole" bldLvl="1" animBg="1" rev="0" advAuto="0" spid="18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creen Shot 2022-02-27 at 8.23.37 PM.png" descr="Screen Shot 2022-02-27 at 8.23.3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34192" y="-3966148"/>
            <a:ext cx="34515349" cy="21572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" grpId="1"/>
      <p:bldP build="whole" bldLvl="1" animBg="1" rev="0" advAuto="0" spid="187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OW  ME…"/>
          <p:cNvSpPr txBox="1"/>
          <p:nvPr/>
        </p:nvSpPr>
        <p:spPr>
          <a:xfrm>
            <a:off x="3606440" y="191635"/>
            <a:ext cx="17171120" cy="134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3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SHOW  ME </a:t>
            </a:r>
          </a:p>
          <a:p>
            <a:pPr>
              <a:defRPr sz="23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YOUR </a:t>
            </a:r>
          </a:p>
          <a:p>
            <a:pPr>
              <a:defRPr sz="35800">
                <a:solidFill>
                  <a:schemeClr val="accent3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MONEY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2"/>
      <p:bldP build="whole" bldLvl="1" animBg="1" rev="0" advAuto="0" spid="15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creen Shot 2022-02-27 at 8.21.24 PM.png" descr="Screen Shot 2022-02-27 at 8.21.2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29210" y="-4420920"/>
            <a:ext cx="34725906" cy="21703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2"/>
      <p:bldP build="whole" bldLvl="1" animBg="1" rev="0" advAuto="0" spid="18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creen Shot 2022-02-28 at 7.54.55 AM.png" descr="Screen Shot 2022-02-28 at 7.54.5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08705" y="-4296226"/>
            <a:ext cx="35010723" cy="21881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1"/>
      <p:bldP build="whole" bldLvl="1" animBg="1" rev="0" advAuto="0" spid="191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"/>
          <p:cNvSpPr txBox="1"/>
          <p:nvPr/>
        </p:nvSpPr>
        <p:spPr>
          <a:xfrm>
            <a:off x="12128500" y="6102232"/>
            <a:ext cx="127000" cy="1511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500"/>
              </a:spcBef>
              <a:defRPr spc="-29">
                <a:solidFill>
                  <a:srgbClr val="403F3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457200">
              <a:spcBef>
                <a:spcPts val="500"/>
              </a:spcBef>
              <a:defRPr spc="-29">
                <a:solidFill>
                  <a:srgbClr val="403F3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94" name="main_qimg_82811409cc9a3ac621fa97d7650903fb.jpe.jpeg" descr="main_qimg_82811409cc9a3ac621fa97d7650903fb.jp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58932" y="-360700"/>
            <a:ext cx="21999849" cy="1443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xpf.jpg" descr="xpf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446" y="655696"/>
            <a:ext cx="23531108" cy="12006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s.jpeg" descr="images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69576" y="-1"/>
            <a:ext cx="13413886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main_qimg_0954717372b4d660180c85045d5bf5b8.jpe.jpeg" descr="main_qimg_0954717372b4d660180c85045d5bf5b8.jp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531" y="696622"/>
            <a:ext cx="24098938" cy="12322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main_qimg_ad070e4b4521420ae242426d20f8e13a.jpe.jpeg" descr="main_qimg_ad070e4b4521420ae242426d20f8e13a.jpe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60700" y="-360700"/>
            <a:ext cx="17862600" cy="1443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s-3.jpeg" descr="images-3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87983" y="2611786"/>
            <a:ext cx="18886230" cy="8094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main_qimg_e7528a052105da9d4e34529e49645d24.jpe.jpeg" descr="main_qimg_e7528a052105da9d4e34529e49645d24.jpe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674749" y="-1592654"/>
            <a:ext cx="25733498" cy="17137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xit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1" dur="1000" fill="hold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" grpId="9"/>
      <p:bldP build="whole" bldLvl="1" animBg="1" rev="0" advAuto="0" spid="199" grpId="11"/>
      <p:bldP build="whole" bldLvl="1" animBg="1" rev="0" advAuto="0" spid="199" grpId="12"/>
      <p:bldP build="whole" bldLvl="1" animBg="1" rev="0" advAuto="0" spid="196" grpId="6"/>
      <p:bldP build="whole" bldLvl="1" animBg="1" rev="0" advAuto="0" spid="195" grpId="3"/>
      <p:bldP build="whole" bldLvl="1" animBg="1" rev="0" advAuto="0" spid="195" grpId="4"/>
      <p:bldP build="whole" bldLvl="1" animBg="1" rev="0" advAuto="0" spid="197" grpId="7"/>
      <p:bldP build="whole" bldLvl="1" animBg="1" rev="0" advAuto="0" spid="197" grpId="8"/>
      <p:bldP build="whole" bldLvl="1" animBg="1" rev="0" advAuto="0" spid="200" grpId="13"/>
      <p:bldP build="whole" bldLvl="1" animBg="1" rev="0" advAuto="0" spid="200" grpId="14"/>
      <p:bldP build="whole" bldLvl="1" animBg="1" rev="0" advAuto="0" spid="196" grpId="5"/>
      <p:bldP build="whole" bldLvl="1" animBg="1" rev="0" advAuto="0" spid="194" grpId="1"/>
      <p:bldP build="whole" bldLvl="1" animBg="1" rev="0" advAuto="0" spid="194" grpId="2"/>
      <p:bldP build="whole" bldLvl="1" animBg="1" rev="0" advAuto="0" spid="198" grpId="1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e205204e0aea5a32143e6ef40494fa52.jpg" descr="e205204e0aea5a32143e6ef40494fa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33440" y="-2961184"/>
            <a:ext cx="20273970" cy="20273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Unknown-1.jpeg" descr="Unknown-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0235" y="2138111"/>
            <a:ext cx="16229794" cy="9439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buck-900x506.jpg" descr="buck-900x50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004948" y="-796930"/>
            <a:ext cx="25979037" cy="14605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Susan-bucks.jpg" descr="Susan-buck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9864" y="773407"/>
            <a:ext cx="23744272" cy="12201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s-6.jpeg" descr="images-6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51225" y="1868359"/>
            <a:ext cx="19695290" cy="10259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s-5.jpeg" descr="images-5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94810" y="-1004760"/>
            <a:ext cx="20994380" cy="15725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Heather-Money2.jpg" descr="Heather-Money2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67567" y="1172219"/>
            <a:ext cx="23415006" cy="11328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e6a47d0f3cae5ba85dafc9f3caf35b34.jpg" descr="e6a47d0f3cae5ba85dafc9f3caf35b34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-212284" y="-3212436"/>
            <a:ext cx="24622309" cy="18466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xit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1" dur="1000" fill="hold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xit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1" dur="1000" fill="hold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3"/>
      <p:bldP build="whole" bldLvl="1" animBg="1" rev="0" advAuto="0" spid="204" grpId="6"/>
      <p:bldP build="whole" bldLvl="1" animBg="1" rev="0" advAuto="0" spid="203" grpId="4"/>
      <p:bldP build="whole" bldLvl="1" animBg="1" rev="0" advAuto="0" spid="207" grpId="11"/>
      <p:bldP build="whole" bldLvl="1" animBg="1" rev="0" advAuto="0" spid="207" grpId="12"/>
      <p:bldP build="whole" bldLvl="1" animBg="1" rev="0" advAuto="0" spid="204" grpId="5"/>
      <p:bldP build="whole" bldLvl="1" animBg="1" rev="0" advAuto="0" spid="206" grpId="10"/>
      <p:bldP build="whole" bldLvl="1" animBg="1" rev="0" advAuto="0" spid="206" grpId="9"/>
      <p:bldP build="whole" bldLvl="1" animBg="1" rev="0" advAuto="0" spid="208" grpId="13"/>
      <p:bldP build="whole" bldLvl="1" animBg="1" rev="0" advAuto="0" spid="202" grpId="1"/>
      <p:bldP build="whole" bldLvl="1" animBg="1" rev="0" advAuto="0" spid="202" grpId="2"/>
      <p:bldP build="whole" bldLvl="1" animBg="1" rev="0" advAuto="0" spid="205" grpId="7"/>
      <p:bldP build="whole" bldLvl="1" animBg="1" rev="0" advAuto="0" spid="205" grpId="8"/>
      <p:bldP build="whole" bldLvl="1" animBg="1" rev="0" advAuto="0" spid="208" grpId="14"/>
      <p:bldP build="whole" bldLvl="1" animBg="1" rev="0" advAuto="0" spid="209" grpId="15"/>
      <p:bldP build="whole" bldLvl="1" animBg="1" rev="0" advAuto="0" spid="209" grpId="16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creen Shot 2021-12-02 at 1.54.15 PM.png" descr="Screen Shot 2021-12-02 at 1.54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6006" y="-4184061"/>
            <a:ext cx="34172402" cy="2135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2"/>
      <p:bldP build="whole" bldLvl="1" animBg="1" rev="0" advAuto="0" spid="21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Untitled_Artwork-12 copy 3.pdf" descr="Untitled_Artwork-12 copy 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3808" y="120567"/>
            <a:ext cx="17438061" cy="13474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Untitled_Artwork-12 copy 2.pdf" descr="Untitled_Artwork-12 copy 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33076" y="58184"/>
            <a:ext cx="17599525" cy="13599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Untitled_Artwork-12 copy.pdf" descr="Untitled_Artwork-12 copy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13808" y="-4200"/>
            <a:ext cx="17599524" cy="13599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Untitled_Artwork-12.pdf" descr="Untitled_Artwork-12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13807" y="-4200"/>
            <a:ext cx="17599525" cy="135996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5"/>
      <p:bldP build="whole" bldLvl="1" animBg="1" rev="0" advAuto="0" spid="215" grpId="6"/>
      <p:bldP build="whole" bldLvl="1" animBg="1" rev="0" advAuto="0" spid="213" grpId="1"/>
      <p:bldP build="whole" bldLvl="1" animBg="1" rev="0" advAuto="0" spid="213" grpId="2"/>
      <p:bldP build="whole" bldLvl="1" animBg="1" rev="0" advAuto="0" spid="216" grpId="7"/>
      <p:bldP build="whole" bldLvl="1" animBg="1" rev="0" advAuto="0" spid="214" grpId="3"/>
      <p:bldP build="whole" bldLvl="1" animBg="1" rev="0" advAuto="0" spid="214" grpId="4"/>
      <p:bldP build="whole" bldLvl="1" animBg="1" rev="0" advAuto="0" spid="216" grpId="8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creen Shot 2022-03-01 at 6.19.11 AM.png" descr="Screen Shot 2022-03-01 at 6.19.1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84885" y="-4200608"/>
            <a:ext cx="35184347" cy="21990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1"/>
      <p:bldP build="whole" bldLvl="1" animBg="1" rev="0" advAuto="0" spid="218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creen Shot 2022-03-01 at 6.26.11 AM.png" descr="Screen Shot 2022-03-01 at 6.26.1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35454" y="-4287762"/>
            <a:ext cx="34725041" cy="21703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1"/>
      <p:bldP build="whole" bldLvl="1" animBg="1" rev="0" advAuto="0" spid="220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4.  So - after you’ve created your money…"/>
          <p:cNvSpPr txBox="1"/>
          <p:nvPr/>
        </p:nvSpPr>
        <p:spPr>
          <a:xfrm>
            <a:off x="-4242183" y="798350"/>
            <a:ext cx="32817566" cy="15783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60000"/>
              </a:lnSpc>
              <a:defRPr sz="49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4.  So - after you’ve created your money </a:t>
            </a:r>
          </a:p>
          <a:p>
            <a:pPr>
              <a:lnSpc>
                <a:spcPct val="160000"/>
              </a:lnSpc>
              <a:defRPr sz="49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with an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image,</a:t>
            </a:r>
            <a:r>
              <a:t>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a motto</a:t>
            </a:r>
            <a:r>
              <a:t> </a:t>
            </a:r>
          </a:p>
          <a:p>
            <a:pPr>
              <a:lnSpc>
                <a:spcPct val="160000"/>
              </a:lnSpc>
              <a:defRPr sz="49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the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denomination </a:t>
            </a:r>
            <a:r>
              <a:t>of your money </a:t>
            </a:r>
          </a:p>
          <a:p>
            <a:pPr>
              <a:lnSpc>
                <a:spcPct val="160000"/>
              </a:lnSpc>
              <a:defRPr sz="49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65E0"/>
                </a:solidFill>
              </a:rPr>
              <a:t>(</a:t>
            </a:r>
            <a:r>
              <a:rPr>
                <a:solidFill>
                  <a:srgbClr val="FF65E0"/>
                </a:solidFill>
                <a:latin typeface="Futura Bold"/>
                <a:ea typeface="Futura Bold"/>
                <a:cs typeface="Futura Bold"/>
                <a:sym typeface="Futura Bold"/>
              </a:rPr>
              <a:t>remember</a:t>
            </a:r>
            <a:r>
              <a:rPr>
                <a:solidFill>
                  <a:srgbClr val="FF65E0"/>
                </a:solidFill>
              </a:rPr>
              <a:t> - </a:t>
            </a:r>
            <a:r>
              <a:rPr>
                <a:solidFill>
                  <a:srgbClr val="FF65E0"/>
                </a:solidFill>
                <a:latin typeface="Futura Bold"/>
                <a:ea typeface="Futura Bold"/>
                <a:cs typeface="Futura Bold"/>
                <a:sym typeface="Futura Bold"/>
              </a:rPr>
              <a:t>a border is optional</a:t>
            </a:r>
            <a:r>
              <a:rPr>
                <a:solidFill>
                  <a:srgbClr val="FF65E0"/>
                </a:solidFill>
              </a:rPr>
              <a:t>)</a:t>
            </a:r>
            <a:r>
              <a:t>…                                           </a:t>
            </a:r>
          </a:p>
          <a:p>
            <a:pPr>
              <a:lnSpc>
                <a:spcPct val="160000"/>
              </a:lnSpc>
              <a:defRPr sz="49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   </a:t>
            </a:r>
            <a:r>
              <a:rPr i="1"/>
              <a:t>                                        </a:t>
            </a:r>
          </a:p>
          <a:p>
            <a:pPr>
              <a:lnSpc>
                <a:spcPct val="160000"/>
              </a:lnSpc>
              <a:defRPr sz="49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                                                                                        </a:t>
            </a:r>
            <a:endParaRPr>
              <a:solidFill>
                <a:schemeClr val="accent3">
                  <a:hueOff val="-274225"/>
                  <a:satOff val="26768"/>
                  <a:lumOff val="11368"/>
                </a:schemeClr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>
              <a:lnSpc>
                <a:spcPct val="160000"/>
              </a:lnSpc>
              <a:defRPr sz="49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5.  Write down on another piece of paper:</a:t>
            </a:r>
          </a:p>
          <a:p>
            <a:pPr>
              <a:lnSpc>
                <a:spcPct val="160000"/>
              </a:lnSpc>
              <a:defRPr sz="49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- </a:t>
            </a:r>
            <a:r>
              <a:t>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what you would buy </a:t>
            </a:r>
            <a:r>
              <a:t>with your money…                                                                                                                                                                               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                                                                                                                     </a:t>
            </a:r>
            <a:endParaRPr>
              <a:solidFill>
                <a:schemeClr val="accent3">
                  <a:hueOff val="-274225"/>
                  <a:satOff val="26768"/>
                  <a:lumOff val="11368"/>
                </a:schemeClr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>
              <a:lnSpc>
                <a:spcPct val="160000"/>
              </a:lnSpc>
              <a:defRPr sz="49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   </a:t>
            </a:r>
            <a:r>
              <a:rPr sz="66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rPr sz="6600"/>
              <a:t>and </a:t>
            </a:r>
            <a:r>
              <a:rPr sz="66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why</a:t>
            </a:r>
            <a:r>
              <a:rPr sz="6600">
                <a:solidFill>
                  <a:schemeClr val="accent6"/>
                </a:solidFill>
                <a:latin typeface="Futura Bold"/>
                <a:ea typeface="Futura Bold"/>
                <a:cs typeface="Futura Bold"/>
                <a:sym typeface="Futura Bold"/>
              </a:rPr>
              <a:t>.</a:t>
            </a:r>
          </a:p>
          <a:p>
            <a:pPr>
              <a:lnSpc>
                <a:spcPct val="160000"/>
              </a:lnSpc>
              <a:defRPr sz="49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                                                               </a:t>
            </a:r>
          </a:p>
          <a:p>
            <a:pPr>
              <a:lnSpc>
                <a:spcPct val="160000"/>
              </a:lnSpc>
              <a:defRPr sz="49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lnSpc>
                <a:spcPct val="160000"/>
              </a:lnSpc>
              <a:defRPr sz="49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4500" fill="hold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2" grpId="2"/>
      <p:bldP build="whole" bldLvl="1" animBg="1" rev="0" advAuto="0" spid="22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creen Shot 2021-12-02 at 1.55.14 PM.png" descr="Screen Shot 2021-12-02 at 1.55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10340" y="-4262472"/>
            <a:ext cx="34421875" cy="21513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2"/>
      <p:bldP build="whole" bldLvl="1" animBg="1" rev="0" advAuto="0" spid="22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1-12-02 at 1.44.55 PM.png" descr="Screen Shot 2021-12-02 at 1.44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7275" y="-4007990"/>
            <a:ext cx="34203746" cy="2137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2"/>
      <p:bldP build="whole" bldLvl="1" animBg="1" rev="0" advAuto="0" spid="15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what one thing…"/>
          <p:cNvSpPr txBox="1"/>
          <p:nvPr/>
        </p:nvSpPr>
        <p:spPr>
          <a:xfrm>
            <a:off x="1266120" y="131966"/>
            <a:ext cx="21851761" cy="13121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what </a:t>
            </a:r>
            <a:r>
              <a:rPr b="1" i="1" sz="164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+mn-lt"/>
                <a:ea typeface="+mn-ea"/>
                <a:cs typeface="+mn-cs"/>
                <a:sym typeface="Helvetica Neue"/>
              </a:rPr>
              <a:t>one thing</a:t>
            </a:r>
            <a:endParaRPr sz="16400">
              <a:solidFill>
                <a:schemeClr val="accent3">
                  <a:hueOff val="-274225"/>
                  <a:satOff val="26768"/>
                  <a:lumOff val="11368"/>
                </a:schemeClr>
              </a:solidFill>
            </a:endParaRP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did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 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learn 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today…</a:t>
            </a:r>
            <a:r>
              <a:rPr sz="17200">
                <a:solidFill>
                  <a:schemeClr val="accent6"/>
                </a:solidFill>
                <a:latin typeface="Futura Bold"/>
                <a:ea typeface="Futura Bold"/>
                <a:cs typeface="Futura Bold"/>
                <a:sym typeface="Futura Bold"/>
              </a:rPr>
              <a:t>pass</a:t>
            </a:r>
            <a:r>
              <a:t> or </a:t>
            </a:r>
            <a:r>
              <a:rPr sz="17200">
                <a:solidFill>
                  <a:schemeClr val="accent1"/>
                </a:solidFill>
                <a:latin typeface="Futura Bold"/>
                <a:ea typeface="Futura Bold"/>
                <a:cs typeface="Futura Bold"/>
                <a:sym typeface="Futura Bold"/>
              </a:rPr>
              <a:t>play?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4500" fill="hold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1"/>
      <p:bldP build="whole" bldLvl="1" animBg="1" rev="0" advAuto="0" spid="226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creen Shot 2021-12-02 at 1.56.16 PM.png" descr="Screen Shot 2021-12-02 at 1.56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74837" y="-4434160"/>
            <a:ext cx="34285769" cy="21428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1"/>
      <p:bldP build="whole" bldLvl="1" animBg="1" rev="0" advAuto="0" spid="228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https://amhistory.si.edu/ourstory/pdf/money/money_design.pdf…"/>
          <p:cNvSpPr txBox="1"/>
          <p:nvPr/>
        </p:nvSpPr>
        <p:spPr>
          <a:xfrm>
            <a:off x="1663751" y="1498599"/>
            <a:ext cx="18034398" cy="10718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36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https://amhistory.si.edu/ourstory/pdf/money/money_design.pdf</a:t>
            </a:r>
            <a:endParaRPr u="none"/>
          </a:p>
          <a:p>
            <a:pPr algn="l" defTabSz="457200">
              <a:lnSpc>
                <a:spcPct val="12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sz="36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https://www.education.com/activity/article/design-create-family-money/</a:t>
            </a:r>
            <a:endParaRPr u="none"/>
          </a:p>
          <a:p>
            <a:pPr algn="l" defTabSz="457200">
              <a:lnSpc>
                <a:spcPct val="12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sz="36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https://constitutioncenter.org/learn/educational-resources/activities/design-your-own-dollar-bill</a:t>
            </a:r>
            <a:endParaRPr u="none"/>
          </a:p>
          <a:p>
            <a:pPr algn="l" defTabSz="457200">
              <a:lnSpc>
                <a:spcPct val="12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sz="36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https://www.youtube.com/watch?v=-IBHbe-t-X4</a:t>
            </a:r>
            <a:endParaRPr u="none"/>
          </a:p>
          <a:p>
            <a:pPr algn="l" defTabSz="457200">
              <a:lnSpc>
                <a:spcPct val="12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sz="36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https://99designs.com/blog/creative-inspiration/20-examples-worlds-best-currency-design/</a:t>
            </a:r>
            <a:endParaRPr u="none"/>
          </a:p>
          <a:p>
            <a:pPr algn="l" defTabSz="457200">
              <a:lnSpc>
                <a:spcPct val="12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sz="36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https://www.vintag.es/2018/08/american-money-design.html</a:t>
            </a:r>
            <a:endParaRPr u="none"/>
          </a:p>
          <a:p>
            <a:pPr algn="l" defTabSz="457200">
              <a:lnSpc>
                <a:spcPct val="12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https://www.incredibleart.org/lessons/middle/alix-super.htm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n the next  hour, you will:…"/>
          <p:cNvSpPr txBox="1"/>
          <p:nvPr/>
        </p:nvSpPr>
        <p:spPr>
          <a:xfrm>
            <a:off x="1836568" y="58942"/>
            <a:ext cx="24094623" cy="45020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60000"/>
              </a:lnSpc>
              <a:defRPr sz="91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9600"/>
              <a:t>In the next </a:t>
            </a:r>
            <a:r>
              <a:t> </a:t>
            </a:r>
            <a:r>
              <a:rPr sz="15600">
                <a:solidFill>
                  <a:srgbClr val="79C224"/>
                </a:solidFill>
                <a:latin typeface="Arial Black"/>
                <a:ea typeface="Arial Black"/>
                <a:cs typeface="Arial Black"/>
                <a:sym typeface="Arial Black"/>
              </a:rPr>
              <a:t>hour</a:t>
            </a:r>
            <a:r>
              <a:rPr sz="12800">
                <a:solidFill>
                  <a:srgbClr val="79C224"/>
                </a:solidFill>
                <a:latin typeface="Arial Black"/>
                <a:ea typeface="Arial Black"/>
                <a:cs typeface="Arial Black"/>
                <a:sym typeface="Arial Black"/>
              </a:rPr>
              <a:t>,</a:t>
            </a:r>
            <a:r>
              <a:rPr sz="9600"/>
              <a:t> you will:</a:t>
            </a:r>
            <a:endParaRPr sz="9600"/>
          </a:p>
          <a:p>
            <a:pPr algn="l">
              <a:lnSpc>
                <a:spcPct val="160000"/>
              </a:lnSpc>
              <a:defRPr sz="5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- define what money is &amp; understand why we need money</a:t>
            </a:r>
          </a:p>
          <a:p>
            <a:pPr algn="l">
              <a:lnSpc>
                <a:spcPct val="160000"/>
              </a:lnSpc>
              <a:defRPr sz="5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- understand the symbols on US paper currency   </a:t>
            </a:r>
          </a:p>
          <a:p>
            <a:pPr algn="l">
              <a:lnSpc>
                <a:spcPct val="160000"/>
              </a:lnSpc>
              <a:defRPr sz="5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- design your own paper money</a:t>
            </a:r>
          </a:p>
          <a:p>
            <a:pPr algn="l">
              <a:lnSpc>
                <a:spcPct val="160000"/>
              </a:lnSpc>
              <a:defRPr sz="5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- write about what you would buy with your money</a:t>
            </a:r>
          </a:p>
          <a:p>
            <a:pPr algn="l">
              <a:lnSpc>
                <a:spcPct val="160000"/>
              </a:lnSpc>
              <a:defRPr sz="5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- and </a:t>
            </a:r>
            <a:r>
              <a:rPr sz="6200">
                <a:solidFill>
                  <a:srgbClr val="FF80B5"/>
                </a:solidFill>
              </a:rPr>
              <a:t>why</a:t>
            </a:r>
          </a:p>
          <a:p>
            <a:pPr algn="l">
              <a:lnSpc>
                <a:spcPct val="160000"/>
              </a:lnSpc>
              <a:defRPr sz="5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60000"/>
              </a:lnSpc>
              <a:defRPr sz="91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9600"/>
              <a:t> </a:t>
            </a:r>
            <a:endParaRPr sz="9600"/>
          </a:p>
          <a:p>
            <a:pPr algn="l">
              <a:lnSpc>
                <a:spcPct val="160000"/>
              </a:lnSpc>
              <a:defRPr sz="5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>
              <a:lnSpc>
                <a:spcPct val="160000"/>
              </a:lnSpc>
              <a:defRPr sz="5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lnSpc>
                <a:spcPct val="160000"/>
              </a:lnSpc>
              <a:defRPr sz="4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lnSpc>
                <a:spcPct val="160000"/>
              </a:lnSpc>
              <a:defRPr sz="56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lnSpc>
                <a:spcPct val="160000"/>
              </a:lnSpc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lnSpc>
                <a:spcPct val="160000"/>
              </a:lnSpc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lnSpc>
                <a:spcPct val="160000"/>
              </a:lnSpc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 defTabSz="457200">
              <a:lnSpc>
                <a:spcPct val="160000"/>
              </a:lnSpc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208127" indent="-208127" algn="l" defTabSz="457200">
              <a:lnSpc>
                <a:spcPct val="160000"/>
              </a:lnSpc>
              <a:spcBef>
                <a:spcPts val="1200"/>
              </a:spcBef>
              <a:buSzPct val="123000"/>
              <a:buChar char="-"/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891208" indent="-243508" algn="l" defTabSz="457200">
              <a:lnSpc>
                <a:spcPct val="160000"/>
              </a:lnSpc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304799" indent="342900" algn="l" defTabSz="457200">
              <a:lnSpc>
                <a:spcPct val="160000"/>
              </a:lnSpc>
              <a:buClr>
                <a:srgbClr val="2C2C2C"/>
              </a:buClr>
              <a:buSzPct val="123000"/>
              <a:buChar char=""/>
              <a:tabLst>
                <a:tab pos="457200" algn="l"/>
              </a:tabLst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891208" indent="-243508" algn="l" defTabSz="457200">
              <a:lnSpc>
                <a:spcPct val="160000"/>
              </a:lnSpc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647700" algn="l" defTabSz="457200">
              <a:lnSpc>
                <a:spcPct val="160000"/>
              </a:lnSpc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800"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60000"/>
              </a:lnSpc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60000"/>
              </a:lnSpc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6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lnSpc>
                <a:spcPct val="16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</a:p>
          <a:p>
            <a:pPr>
              <a:lnSpc>
                <a:spcPct val="160000"/>
              </a:lnSpc>
              <a:defRPr sz="8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lnSpc>
                <a:spcPct val="160000"/>
              </a:lnSpc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2"/>
      <p:bldP build="whole" bldLvl="1" animBg="1" rev="0" advAuto="0" spid="15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21-12-02 at 1.51.39 PM.png" descr="Screen Shot 2021-12-02 at 1.51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34256" y="-4113854"/>
            <a:ext cx="34386848" cy="2149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  <p:bldP build="whole" bldLvl="1" animBg="1" rev="0" advAuto="0" spid="15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notebook…"/>
          <p:cNvSpPr txBox="1"/>
          <p:nvPr/>
        </p:nvSpPr>
        <p:spPr>
          <a:xfrm>
            <a:off x="7443203" y="612297"/>
            <a:ext cx="9675394" cy="16320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82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notebook</a:t>
            </a:r>
          </a:p>
          <a:p>
            <a:pPr>
              <a:lnSpc>
                <a:spcPct val="70000"/>
              </a:lnSpc>
              <a:defRPr sz="82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>
              <a:lnSpc>
                <a:spcPct val="70000"/>
              </a:lnSpc>
              <a:defRPr sz="82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any white paper</a:t>
            </a:r>
          </a:p>
          <a:p>
            <a:pPr>
              <a:lnSpc>
                <a:spcPct val="70000"/>
              </a:lnSpc>
              <a:defRPr sz="82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>
              <a:lnSpc>
                <a:spcPct val="70000"/>
              </a:lnSpc>
              <a:defRPr sz="82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pencil</a:t>
            </a:r>
          </a:p>
          <a:p>
            <a:pPr>
              <a:lnSpc>
                <a:spcPct val="70000"/>
              </a:lnSpc>
              <a:defRPr sz="82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>
              <a:lnSpc>
                <a:spcPct val="70000"/>
              </a:lnSpc>
              <a:defRPr sz="82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eraser</a:t>
            </a:r>
          </a:p>
          <a:p>
            <a:pPr>
              <a:lnSpc>
                <a:spcPct val="70000"/>
              </a:lnSpc>
              <a:defRPr sz="82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>
              <a:lnSpc>
                <a:spcPct val="70000"/>
              </a:lnSpc>
              <a:defRPr sz="82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scissors</a:t>
            </a:r>
          </a:p>
          <a:p>
            <a:pPr>
              <a:lnSpc>
                <a:spcPct val="70000"/>
              </a:lnSpc>
              <a:defRPr sz="82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>
              <a:lnSpc>
                <a:spcPct val="70000"/>
              </a:lnSpc>
              <a:defRPr sz="82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colored pencils, markers</a:t>
            </a:r>
          </a:p>
          <a:p>
            <a:pPr>
              <a:lnSpc>
                <a:spcPct val="70000"/>
              </a:lnSpc>
              <a:defRPr sz="82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>
              <a:lnSpc>
                <a:spcPct val="70000"/>
              </a:lnSpc>
              <a:defRPr sz="82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ruler</a:t>
            </a:r>
          </a:p>
          <a:p>
            <a:pPr>
              <a:lnSpc>
                <a:spcPct val="70000"/>
              </a:lnSpc>
              <a:defRPr sz="82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>
              <a:lnSpc>
                <a:spcPct val="70000"/>
              </a:lnSpc>
              <a:defRPr sz="82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>
              <a:lnSpc>
                <a:spcPct val="70000"/>
              </a:lnSpc>
              <a:defRPr sz="82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>
              <a:lnSpc>
                <a:spcPct val="70000"/>
              </a:lnSpc>
              <a:defRPr sz="82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</a:p>
          <a:p>
            <a:pPr>
              <a:lnSpc>
                <a:spcPct val="70000"/>
              </a:lnSpc>
              <a:defRPr sz="82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  <p:bldP build="whole" bldLvl="1" animBg="1" rev="0" advAuto="0" spid="161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1-12-02 at 1.52.45 PM.png" descr="Screen Shot 2021-12-02 at 1.52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13455" y="-4350060"/>
            <a:ext cx="34831202" cy="2176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  <p:bldP build="whole" bldLvl="1" animBg="1" rev="0" advAuto="0" spid="16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C84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money…"/>
          <p:cNvSpPr txBox="1"/>
          <p:nvPr/>
        </p:nvSpPr>
        <p:spPr>
          <a:xfrm>
            <a:off x="2277885" y="542617"/>
            <a:ext cx="6218487" cy="15906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6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money</a:t>
            </a:r>
          </a:p>
          <a:p>
            <a:pPr algn="l">
              <a:lnSpc>
                <a:spcPct val="16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currency</a:t>
            </a:r>
          </a:p>
          <a:p>
            <a:pPr algn="l">
              <a:lnSpc>
                <a:spcPct val="16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barter</a:t>
            </a:r>
          </a:p>
          <a:p>
            <a:pPr algn="l">
              <a:lnSpc>
                <a:spcPct val="16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‘cowrie shell’</a:t>
            </a:r>
          </a:p>
          <a:p>
            <a:pPr algn="l">
              <a:lnSpc>
                <a:spcPct val="16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portable</a:t>
            </a:r>
          </a:p>
          <a:p>
            <a:pPr algn="l">
              <a:lnSpc>
                <a:spcPct val="16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denomination</a:t>
            </a:r>
          </a:p>
          <a:p>
            <a:pPr algn="l">
              <a:lnSpc>
                <a:spcPct val="16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1"/>
      <p:bldP build="whole" bldLvl="1" animBg="1" rev="0" advAuto="0" spid="16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 Shot 2022-02-27 at 1.42.12 PM.png" descr="Screen Shot 2022-02-27 at 1.42.1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68731" y="-4217928"/>
            <a:ext cx="34823500" cy="217646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  <p:bldP build="whole" bldLvl="1" animBg="1" rev="0" advAuto="0" spid="167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