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iver flowing through a tropical forest"/>
          <p:cNvSpPr/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ver flowing through a tropical forest"/>
          <p:cNvSpPr/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n orange flower surrounded by large tropical leaves"/>
          <p:cNvSpPr/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red-eyed tree frog perched on a leaf"/>
          <p:cNvSpPr/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an orange flower surrounded by large tropical leaves"/>
          <p:cNvSpPr/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a red-eyed tree frog perched on a leaf"/>
          <p:cNvSpPr/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River flowing through a tropical forest"/>
          <p:cNvSpPr/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education.com/download/lesson-plan/onomatopoeia-bing-bam-boom/onomatopoeia-bing-bam-boom.pdf" TargetMode="External"/><Relationship Id="rId3" Type="http://schemas.openxmlformats.org/officeDocument/2006/relationships/hyperlink" Target="https://www.education.com/download/lesson-plan/onomatopoeia/onomatopoeia.pdf" TargetMode="External"/><Relationship Id="rId4" Type="http://schemas.openxmlformats.org/officeDocument/2006/relationships/hyperlink" Target="https://www.marcieatkins.com/wp-content/uploads/2013/06/Onomatopoeia-Lesson-Plan.pdf" TargetMode="External"/><Relationship Id="rId5" Type="http://schemas.openxmlformats.org/officeDocument/2006/relationships/hyperlink" Target="https://www.youtube.com/watch?v=kZV8eubKEYc" TargetMode="External"/><Relationship Id="rId6" Type="http://schemas.openxmlformats.org/officeDocument/2006/relationships/hyperlink" Target="https://www.imagineforest.com/blog/how-to-create-a-comic-strip/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10-21 at 4.55.40 PM.png" descr="Screen Shot 2021-10-21 at 4.55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68350" y="-4089757"/>
            <a:ext cx="34224036" cy="21390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2"/>
      <p:bldP build="whole" bldLvl="1" animBg="1" rev="0" advAuto="0" spid="1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ge2image17271440.jpg" descr="page2image172714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9515" y="-7478983"/>
            <a:ext cx="19262504" cy="2492794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"/>
          <p:cNvSpPr txBox="1"/>
          <p:nvPr/>
        </p:nvSpPr>
        <p:spPr>
          <a:xfrm>
            <a:off x="5928558" y="-1625601"/>
            <a:ext cx="1524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0"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39" name="ring"/>
          <p:cNvSpPr txBox="1"/>
          <p:nvPr/>
        </p:nvSpPr>
        <p:spPr>
          <a:xfrm>
            <a:off x="9239032" y="1130300"/>
            <a:ext cx="100373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ring</a:t>
            </a:r>
          </a:p>
        </p:txBody>
      </p:sp>
      <p:sp>
        <p:nvSpPr>
          <p:cNvPr id="140" name="scratch"/>
          <p:cNvSpPr txBox="1"/>
          <p:nvPr/>
        </p:nvSpPr>
        <p:spPr>
          <a:xfrm>
            <a:off x="11084737" y="2184400"/>
            <a:ext cx="183352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scratch</a:t>
            </a:r>
          </a:p>
        </p:txBody>
      </p:sp>
      <p:sp>
        <p:nvSpPr>
          <p:cNvPr id="141" name="howl"/>
          <p:cNvSpPr txBox="1"/>
          <p:nvPr/>
        </p:nvSpPr>
        <p:spPr>
          <a:xfrm>
            <a:off x="8868543" y="3238500"/>
            <a:ext cx="121131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howl</a:t>
            </a:r>
          </a:p>
        </p:txBody>
      </p:sp>
      <p:sp>
        <p:nvSpPr>
          <p:cNvPr id="142" name="Text"/>
          <p:cNvSpPr txBox="1"/>
          <p:nvPr/>
        </p:nvSpPr>
        <p:spPr>
          <a:xfrm>
            <a:off x="11760898" y="6577775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43" name="zoom, vroom"/>
          <p:cNvSpPr txBox="1"/>
          <p:nvPr/>
        </p:nvSpPr>
        <p:spPr>
          <a:xfrm>
            <a:off x="9577511" y="4279488"/>
            <a:ext cx="319697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zoom, vroom</a:t>
            </a:r>
          </a:p>
        </p:txBody>
      </p:sp>
      <p:sp>
        <p:nvSpPr>
          <p:cNvPr id="144" name="buzz"/>
          <p:cNvSpPr txBox="1"/>
          <p:nvPr/>
        </p:nvSpPr>
        <p:spPr>
          <a:xfrm>
            <a:off x="8853698" y="5320475"/>
            <a:ext cx="124100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buzz</a:t>
            </a:r>
          </a:p>
        </p:txBody>
      </p:sp>
      <p:sp>
        <p:nvSpPr>
          <p:cNvPr id="145" name="tick tock"/>
          <p:cNvSpPr txBox="1"/>
          <p:nvPr/>
        </p:nvSpPr>
        <p:spPr>
          <a:xfrm>
            <a:off x="9279278" y="6374163"/>
            <a:ext cx="204084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tick tock</a:t>
            </a:r>
          </a:p>
        </p:txBody>
      </p:sp>
      <p:sp>
        <p:nvSpPr>
          <p:cNvPr id="146" name="pitter pitter, drip, drop"/>
          <p:cNvSpPr txBox="1"/>
          <p:nvPr/>
        </p:nvSpPr>
        <p:spPr>
          <a:xfrm>
            <a:off x="10008313" y="7427851"/>
            <a:ext cx="515477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pitter pitter, drip, drop</a:t>
            </a:r>
          </a:p>
        </p:txBody>
      </p:sp>
      <p:sp>
        <p:nvSpPr>
          <p:cNvPr id="147" name="ding dong"/>
          <p:cNvSpPr txBox="1"/>
          <p:nvPr/>
        </p:nvSpPr>
        <p:spPr>
          <a:xfrm>
            <a:off x="8893119" y="8479479"/>
            <a:ext cx="245756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ding dong</a:t>
            </a:r>
          </a:p>
        </p:txBody>
      </p:sp>
      <p:sp>
        <p:nvSpPr>
          <p:cNvPr id="148" name="cock a doodle doo"/>
          <p:cNvSpPr txBox="1"/>
          <p:nvPr/>
        </p:nvSpPr>
        <p:spPr>
          <a:xfrm>
            <a:off x="9563596" y="9536051"/>
            <a:ext cx="44440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cock a doodle doo</a:t>
            </a:r>
          </a:p>
        </p:txBody>
      </p:sp>
      <p:sp>
        <p:nvSpPr>
          <p:cNvPr id="149" name="Text"/>
          <p:cNvSpPr txBox="1"/>
          <p:nvPr/>
        </p:nvSpPr>
        <p:spPr>
          <a:xfrm>
            <a:off x="9690798" y="10589739"/>
            <a:ext cx="862204" cy="56044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50" name="clap"/>
          <p:cNvSpPr txBox="1"/>
          <p:nvPr/>
        </p:nvSpPr>
        <p:spPr>
          <a:xfrm>
            <a:off x="9461196" y="10589739"/>
            <a:ext cx="109280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clap</a:t>
            </a:r>
          </a:p>
        </p:txBody>
      </p:sp>
      <p:sp>
        <p:nvSpPr>
          <p:cNvPr id="151" name="moo"/>
          <p:cNvSpPr txBox="1"/>
          <p:nvPr/>
        </p:nvSpPr>
        <p:spPr>
          <a:xfrm>
            <a:off x="8923635" y="11641366"/>
            <a:ext cx="115193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FF270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xit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6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48" grpId="10"/>
      <p:bldP build="whole" bldLvl="1" animBg="1" rev="0" advAuto="0" spid="141" grpId="4"/>
      <p:bldP build="whole" bldLvl="1" animBg="1" rev="0" advAuto="0" spid="139" grpId="2"/>
      <p:bldP build="whole" bldLvl="1" animBg="1" rev="0" advAuto="0" spid="144" grpId="6"/>
      <p:bldP build="whole" bldLvl="1" animBg="1" rev="0" advAuto="0" spid="140" grpId="3"/>
      <p:bldP build="whole" bldLvl="1" animBg="1" rev="0" advAuto="0" spid="146" grpId="8"/>
      <p:bldP build="whole" bldLvl="1" animBg="1" rev="0" advAuto="0" spid="137" grpId="13"/>
      <p:bldP build="whole" bldLvl="1" animBg="1" rev="0" advAuto="0" spid="143" grpId="5"/>
      <p:bldP build="whole" bldLvl="1" animBg="1" rev="0" advAuto="0" spid="145" grpId="7"/>
      <p:bldP build="whole" bldLvl="1" animBg="1" rev="0" advAuto="0" spid="150" grpId="11"/>
      <p:bldP build="whole" bldLvl="1" animBg="1" rev="0" advAuto="0" spid="147" grpId="9"/>
      <p:bldP build="whole" bldLvl="1" animBg="1" rev="0" advAuto="0" spid="151" grpId="1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2-03-06 at 6.40.42 PM.png" descr="Screen Shot 2022-03-06 at 6.40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96219" y="-4983696"/>
            <a:ext cx="37278389" cy="23298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rite the word you picked -…"/>
          <p:cNvSpPr txBox="1"/>
          <p:nvPr/>
        </p:nvSpPr>
        <p:spPr>
          <a:xfrm>
            <a:off x="5135327" y="287369"/>
            <a:ext cx="14875346" cy="13293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6300">
                <a:solidFill>
                  <a:srgbClr val="000000"/>
                </a:solidFill>
              </a:defRPr>
            </a:pPr>
            <a:r>
              <a:t>Write the word you picked - </a:t>
            </a:r>
          </a:p>
          <a:p>
            <a:pPr>
              <a:defRPr b="0" sz="6300">
                <a:solidFill>
                  <a:srgbClr val="000000"/>
                </a:solidFill>
              </a:defRPr>
            </a:pPr>
            <a:r>
              <a:t>in some form of bubble type,</a:t>
            </a:r>
          </a:p>
          <a:p>
            <a:pPr>
              <a:defRPr b="0" sz="6300">
                <a:solidFill>
                  <a:srgbClr val="000000"/>
                </a:solidFill>
              </a:defRPr>
            </a:pPr>
            <a:r>
              <a:t>or any type that you like </a:t>
            </a:r>
          </a:p>
          <a:p>
            <a:pPr>
              <a:defRPr b="0" sz="630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defRPr>
            </a:pPr>
            <a:r>
              <a:t>(make up your own type) - </a:t>
            </a:r>
          </a:p>
          <a:p>
            <a:pPr>
              <a:lnSpc>
                <a:spcPct val="80000"/>
              </a:lnSpc>
              <a:defRPr b="0" sz="6300">
                <a:solidFill>
                  <a:srgbClr val="000000"/>
                </a:solidFill>
              </a:defRPr>
            </a:pPr>
            <a:r>
              <a:t>on a piece of white drawing paper - </a:t>
            </a:r>
          </a:p>
          <a:p>
            <a:pPr>
              <a:lnSpc>
                <a:spcPct val="80000"/>
              </a:lnSpc>
              <a:defRPr b="0" sz="720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defRPr>
            </a:pPr>
          </a:p>
          <a:p>
            <a:pPr>
              <a:lnSpc>
                <a:spcPct val="120000"/>
              </a:lnSpc>
              <a:defRPr sz="6300">
                <a:solidFill>
                  <a:srgbClr val="000000"/>
                </a:solidFill>
              </a:defRPr>
            </a:pPr>
            <a:r>
              <a:rPr b="0"/>
              <a:t>but make sure all the letters in your word</a:t>
            </a:r>
            <a:r>
              <a:t> </a:t>
            </a:r>
          </a:p>
          <a:p>
            <a:pPr>
              <a:lnSpc>
                <a:spcPct val="120000"/>
              </a:lnSpc>
              <a:defRPr i="1" sz="9600">
                <a:solidFill>
                  <a:srgbClr val="FF270F"/>
                </a:solidFill>
              </a:defRPr>
            </a:pPr>
            <a:r>
              <a:t>CONNECT.</a:t>
            </a:r>
          </a:p>
          <a:p>
            <a:pPr>
              <a:lnSpc>
                <a:spcPct val="80000"/>
              </a:lnSpc>
              <a:defRPr i="1" sz="9600">
                <a:solidFill>
                  <a:srgbClr val="FF270F"/>
                </a:solidFill>
              </a:defRPr>
            </a:pPr>
          </a:p>
          <a:p>
            <a:pPr>
              <a:lnSpc>
                <a:spcPct val="80000"/>
              </a:lnSpc>
              <a:defRPr b="0" sz="9600">
                <a:solidFill>
                  <a:srgbClr val="FF270F"/>
                </a:solidFill>
              </a:defRPr>
            </a:pPr>
            <a:r>
              <a:rPr b="1" sz="8200"/>
              <a:t>Draw</a:t>
            </a:r>
            <a:r>
              <a:rPr b="1" sz="7800">
                <a:solidFill>
                  <a:srgbClr val="000000"/>
                </a:solidFill>
              </a:rPr>
              <a:t>   </a:t>
            </a:r>
            <a:r>
              <a:rPr b="1" sz="1240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it</a:t>
            </a:r>
            <a:r>
              <a:rPr sz="1240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 </a:t>
            </a:r>
            <a:r>
              <a:rPr b="1" sz="17200">
                <a:solidFill>
                  <a:schemeClr val="accent1">
                    <a:lumOff val="13529"/>
                  </a:schemeClr>
                </a:solidFill>
              </a:rPr>
              <a:t>BIG</a:t>
            </a:r>
            <a:r>
              <a:rPr b="1" sz="23600">
                <a:solidFill>
                  <a:schemeClr val="accent4"/>
                </a:solidFill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2-03-06 at 2.07.30 PM.png" descr="Screen Shot 2022-03-06 at 2.07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15226" y="-4944272"/>
            <a:ext cx="36954468" cy="2309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onvergence.jpg.jpeg" descr="convergence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955" y="590436"/>
            <a:ext cx="20891879" cy="1253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Unknown-1.jpeg" descr="Unknown-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0088" y="529754"/>
            <a:ext cx="17719089" cy="12656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woman-1-willem-dekooning.jpg.jpeg" descr="woman-1-willem-dekooning.jpg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59322" y="58129"/>
            <a:ext cx="10458848" cy="13599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Yellow-Red-Blue.jpg.jpeg" descr="Yellow-Red-Blue.jpg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9812" y="411360"/>
            <a:ext cx="20304376" cy="12893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mondrian-painting.jpg.jpeg" descr="mondrian-painting.jpg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4023" y="216485"/>
            <a:ext cx="22064834" cy="132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rothko-color-field.jpg.jpeg" descr="rothko-color-field.jpg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05716" y="39645"/>
            <a:ext cx="7313543" cy="13636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  <p:bldP build="whole" bldLvl="1" animBg="1" rev="0" advAuto="0" spid="160" grpId="3"/>
      <p:bldP build="whole" bldLvl="1" animBg="1" rev="0" advAuto="0" spid="160" grpId="4"/>
      <p:bldP build="whole" bldLvl="1" animBg="1" rev="0" advAuto="0" spid="162" grpId="7"/>
      <p:bldP build="whole" bldLvl="1" animBg="1" rev="0" advAuto="0" spid="162" grpId="8"/>
      <p:bldP build="whole" bldLvl="1" animBg="1" rev="0" advAuto="0" spid="164" grpId="11"/>
      <p:bldP build="whole" bldLvl="1" animBg="1" rev="0" advAuto="0" spid="164" grpId="12"/>
      <p:bldP build="whole" bldLvl="1" animBg="1" rev="0" advAuto="0" spid="161" grpId="5"/>
      <p:bldP build="whole" bldLvl="1" animBg="1" rev="0" advAuto="0" spid="161" grpId="6"/>
      <p:bldP build="whole" bldLvl="1" animBg="1" rev="0" advAuto="0" spid="163" grpId="9"/>
      <p:bldP build="whole" bldLvl="1" animBg="1" rev="0" advAuto="0" spid="163" grpId="1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"/>
          <p:cNvSpPr txBox="1"/>
          <p:nvPr/>
        </p:nvSpPr>
        <p:spPr>
          <a:xfrm>
            <a:off x="2209800" y="-5125212"/>
            <a:ext cx="24434801" cy="2335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67" name="Screen Shot 2021-02-10 at 5.59.20 PM.png" descr="Screen Shot 2021-02-10 at 5.59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-5125212"/>
            <a:ext cx="37076079" cy="23172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xit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1"/>
      <p:bldP build="whole" bldLvl="1" animBg="1" rev="0" advAuto="0" spid="16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"/>
          <p:cNvSpPr txBox="1"/>
          <p:nvPr/>
        </p:nvSpPr>
        <p:spPr>
          <a:xfrm>
            <a:off x="2209800" y="-5166253"/>
            <a:ext cx="24434801" cy="23540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70" name="Screen Shot 2021-02-10 at 6.10.12 PM.png" descr="Screen Shot 2021-02-10 at 6.10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-5166253"/>
            <a:ext cx="37369971" cy="23356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xit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2"/>
      <p:bldP build="whole" bldLvl="1" animBg="1" rev="0" advAuto="0" spid="16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"/>
          <p:cNvSpPr txBox="1"/>
          <p:nvPr/>
        </p:nvSpPr>
        <p:spPr>
          <a:xfrm>
            <a:off x="-25400" y="-92138"/>
            <a:ext cx="24434801" cy="1390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921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00" fill="hold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xit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2"/>
      <p:bldP build="whole" bldLvl="1" animBg="1" rev="0" advAuto="0" spid="17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"/>
          <p:cNvSpPr txBox="1"/>
          <p:nvPr/>
        </p:nvSpPr>
        <p:spPr>
          <a:xfrm>
            <a:off x="-25400" y="-41338"/>
            <a:ext cx="24434801" cy="1390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413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xit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"/>
          <p:cNvSpPr txBox="1"/>
          <p:nvPr/>
        </p:nvSpPr>
        <p:spPr>
          <a:xfrm>
            <a:off x="-25400" y="-92138"/>
            <a:ext cx="24434801" cy="1390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921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xit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  <p:bldP build="whole" bldLvl="1" animBg="1" rev="0" advAuto="0" spid="17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3 - D…"/>
          <p:cNvSpPr txBox="1"/>
          <p:nvPr/>
        </p:nvSpPr>
        <p:spPr>
          <a:xfrm>
            <a:off x="5189067" y="257655"/>
            <a:ext cx="14005866" cy="11625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0000"/>
              </a:lnSpc>
              <a:defRPr b="0" sz="216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FF270F"/>
                </a:solidFill>
              </a:rPr>
              <a:t>3</a:t>
            </a:r>
            <a:r>
              <a:t>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-</a:t>
            </a:r>
            <a:r>
              <a:t>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D</a:t>
            </a:r>
          </a:p>
          <a:p>
            <a:pPr>
              <a:lnSpc>
                <a:spcPct val="110000"/>
              </a:lnSpc>
              <a:defRPr b="0" sz="216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O</a:t>
            </a:r>
            <a:r>
              <a:rPr>
                <a:solidFill>
                  <a:srgbClr val="FF270F"/>
                </a:solidFill>
              </a:rPr>
              <a:t>n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o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m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</a:t>
            </a:r>
            <a:r>
              <a:rPr>
                <a:solidFill>
                  <a:srgbClr val="FF270F"/>
                </a:solidFill>
              </a:rPr>
              <a:t>t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o</a:t>
            </a:r>
          </a:p>
          <a:p>
            <a:pPr>
              <a:lnSpc>
                <a:spcPct val="110000"/>
              </a:lnSpc>
              <a:defRPr b="0" sz="216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p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o</a:t>
            </a:r>
            <a:r>
              <a:rPr>
                <a:solidFill>
                  <a:srgbClr val="FF270F"/>
                </a:solidFill>
              </a:rPr>
              <a:t>e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i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2"/>
      <p:bldP build="whole" bldLvl="1" animBg="1" rev="0" advAuto="0" spid="1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1-02-12 at 7.11.11 AM.png" descr="Screen Shot 2021-02-12 at 7.11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04057" y="-4970203"/>
            <a:ext cx="36907118" cy="23066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"/>
          <p:cNvSpPr txBox="1"/>
          <p:nvPr/>
        </p:nvSpPr>
        <p:spPr>
          <a:xfrm>
            <a:off x="-25400" y="-92138"/>
            <a:ext cx="24434801" cy="1390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92138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xit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d7hftxdivxxvm.cloudfront.net.jpeg" descr="d7hftxdivxxvm.cloudfront.net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343" y="1856768"/>
            <a:ext cx="23811914" cy="9679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1"/>
      <p:bldP build="whole" bldLvl="1" animBg="1" rev="0" advAuto="0" spid="18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564" y="1657818"/>
            <a:ext cx="24473128" cy="10319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63853" y="9324970"/>
            <a:ext cx="3657601" cy="255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  <p:bldP build="whole" bldLvl="1" animBg="1" rev="0" advAuto="0" spid="188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xamples…"/>
          <p:cNvSpPr txBox="1"/>
          <p:nvPr/>
        </p:nvSpPr>
        <p:spPr>
          <a:xfrm>
            <a:off x="3963974" y="808135"/>
            <a:ext cx="15605151" cy="116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0800">
                <a:solidFill>
                  <a:schemeClr val="accent1">
                    <a:lumOff val="13529"/>
                  </a:schemeClr>
                </a:solidFill>
              </a:defRPr>
            </a:pPr>
            <a:r>
              <a:t>Examples </a:t>
            </a:r>
          </a:p>
          <a:p>
            <a:pPr>
              <a:lnSpc>
                <a:spcPct val="120000"/>
              </a:lnSpc>
              <a:defRPr sz="10800"/>
            </a:pP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of</a:t>
            </a:r>
            <a:r>
              <a:t>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Student </a:t>
            </a:r>
          </a:p>
          <a:p>
            <a:pPr>
              <a:lnSpc>
                <a:spcPct val="120000"/>
              </a:lnSpc>
              <a:defRPr sz="10800"/>
            </a:pPr>
            <a:r>
              <a:rPr>
                <a:solidFill>
                  <a:srgbClr val="FF270F"/>
                </a:solidFill>
              </a:rPr>
              <a:t>3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-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D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Word</a:t>
            </a:r>
            <a:r>
              <a:t> </a:t>
            </a:r>
            <a:r>
              <a:rPr>
                <a:solidFill>
                  <a:srgbClr val="FF270F"/>
                </a:solidFill>
              </a:rPr>
              <a:t>Art -</a:t>
            </a:r>
            <a:endParaRPr>
              <a:solidFill>
                <a:srgbClr val="FF270F"/>
              </a:solidFill>
            </a:endParaRPr>
          </a:p>
          <a:p>
            <a:pPr>
              <a:lnSpc>
                <a:spcPct val="120000"/>
              </a:lnSpc>
              <a:defRPr sz="10800"/>
            </a:pPr>
            <a:r>
              <a:rPr>
                <a:solidFill>
                  <a:srgbClr val="FF270F"/>
                </a:solidFill>
              </a:rPr>
              <a:t> </a:t>
            </a:r>
            <a:endParaRPr>
              <a:solidFill>
                <a:srgbClr val="FF270F"/>
              </a:solidFill>
            </a:endParaRPr>
          </a:p>
          <a:p>
            <a:pPr>
              <a:lnSpc>
                <a:spcPct val="120000"/>
              </a:lnSpc>
              <a:defRPr sz="10800"/>
            </a:pPr>
            <a:r>
              <a:rPr>
                <a:solidFill>
                  <a:srgbClr val="FF270F"/>
                </a:solidFill>
              </a:rPr>
              <a:t>using </a:t>
            </a:r>
            <a:endParaRPr>
              <a:solidFill>
                <a:srgbClr val="FF270F"/>
              </a:solidFill>
            </a:endParaRPr>
          </a:p>
          <a:p>
            <a:pPr>
              <a:lnSpc>
                <a:spcPct val="120000"/>
              </a:lnSpc>
              <a:defRPr sz="10800"/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an</a:t>
            </a:r>
            <a:r>
              <a:rPr>
                <a:solidFill>
                  <a:srgbClr val="FF270F"/>
                </a:solidFill>
              </a:rPr>
              <a:t>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onomatopoeia</a:t>
            </a:r>
            <a:r>
              <a:rPr>
                <a:solidFill>
                  <a:srgbClr val="FF270F"/>
                </a:solidFill>
              </a:rPr>
              <a:t>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word</a:t>
            </a:r>
            <a:r>
              <a:rPr>
                <a:solidFill>
                  <a:srgbClr val="FF270F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328" y="1925913"/>
            <a:ext cx="12368642" cy="926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DoC73GeW0AE8jNh.jpeg" descr="DoC73GeW0AE8jN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7805" y="431198"/>
            <a:ext cx="17138140" cy="1285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s-3.jpeg" descr="images-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9039" y="1619687"/>
            <a:ext cx="9238397" cy="9876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64f5930ddc69e1d100a65075a002852.jpg" descr="a64f5930ddc69e1d100a65075a00285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64537" y="0"/>
            <a:ext cx="1494571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eb98a06c11c04be81a108394eeaf2178.jpg" descr="eb98a06c11c04be81a108394eeaf217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2601" y="0"/>
            <a:ext cx="18288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9"/>
      <p:bldP build="whole" bldLvl="1" animBg="1" rev="0" advAuto="0" spid="195" grpId="5"/>
      <p:bldP build="whole" bldLvl="1" animBg="1" rev="0" advAuto="0" spid="194" grpId="3"/>
      <p:bldP build="whole" bldLvl="1" animBg="1" rev="0" advAuto="0" spid="193" grpId="1"/>
      <p:bldP build="whole" bldLvl="1" animBg="1" rev="0" advAuto="0" spid="193" grpId="2"/>
      <p:bldP build="whole" bldLvl="1" animBg="1" rev="0" advAuto="0" spid="194" grpId="4"/>
      <p:bldP build="whole" bldLvl="1" animBg="1" rev="0" advAuto="0" spid="195" grpId="6"/>
      <p:bldP build="whole" bldLvl="1" animBg="1" rev="0" advAuto="0" spid="196" grpId="7"/>
      <p:bldP build="whole" bldLvl="1" animBg="1" rev="0" advAuto="0" spid="196" grpId="8"/>
      <p:bldP build="whole" bldLvl="1" animBg="1" rev="0" advAuto="0" spid="197" grpId="1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21-10-21 at 1.57.48 PM.png" descr="Screen Shot 2021-10-21 at 1.57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3609" y="-4182097"/>
            <a:ext cx="34400174" cy="2150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9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et’s Think in 3-D…"/>
          <p:cNvSpPr txBox="1"/>
          <p:nvPr/>
        </p:nvSpPr>
        <p:spPr>
          <a:xfrm>
            <a:off x="673760" y="406760"/>
            <a:ext cx="24434801" cy="20674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80000"/>
              </a:lnSpc>
              <a:defRPr sz="14800"/>
            </a:pPr>
            <a:r>
              <a:rPr>
                <a:solidFill>
                  <a:schemeClr val="accent1">
                    <a:lumOff val="13529"/>
                  </a:schemeClr>
                </a:solidFill>
              </a:rPr>
              <a:t>Let’s T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hink</a:t>
            </a:r>
            <a:r>
              <a:t>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in </a:t>
            </a:r>
            <a:r>
              <a:rPr>
                <a:solidFill>
                  <a:srgbClr val="FF270F"/>
                </a:solidFill>
              </a:rPr>
              <a:t>3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-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D</a:t>
            </a:r>
            <a:endParaRPr>
              <a:solidFill>
                <a:schemeClr val="accent3">
                  <a:hueOff val="-365725"/>
                  <a:satOff val="-32500"/>
                  <a:lumOff val="18235"/>
                </a:schemeClr>
              </a:solidFill>
            </a:endParaRPr>
          </a:p>
          <a:p>
            <a:pPr algn="l">
              <a:lnSpc>
                <a:spcPct val="180000"/>
              </a:lnSpc>
              <a:defRPr sz="4000"/>
            </a:pPr>
            <a:r>
              <a:rPr b="0"/>
              <a:t>Your 3-D Word Collage will have </a:t>
            </a:r>
            <a:r>
              <a:t>7 layers </a:t>
            </a:r>
            <a:r>
              <a:rPr b="0"/>
              <a:t>- to make it look </a:t>
            </a:r>
            <a:r>
              <a:rPr sz="4600">
                <a:solidFill>
                  <a:srgbClr val="FF4F38"/>
                </a:solidFill>
              </a:rPr>
              <a:t>‘3-D’</a:t>
            </a:r>
            <a:r>
              <a:rPr sz="4600"/>
              <a:t> </a:t>
            </a:r>
            <a:r>
              <a:rPr b="0"/>
              <a:t>- to make it ‘pop’ out                                   from your ‘base’ paper. </a:t>
            </a:r>
            <a:endParaRPr b="0"/>
          </a:p>
          <a:p>
            <a:pPr algn="l">
              <a:lnSpc>
                <a:spcPct val="180000"/>
              </a:lnSpc>
              <a:defRPr sz="4000"/>
            </a:pPr>
            <a:r>
              <a:rPr b="0"/>
              <a:t>Try and use around </a:t>
            </a:r>
            <a:r>
              <a:rPr>
                <a:solidFill>
                  <a:srgbClr val="FF664B"/>
                </a:solidFill>
              </a:rPr>
              <a:t>3</a:t>
            </a:r>
            <a:r>
              <a:rPr>
                <a:solidFill>
                  <a:srgbClr val="FF270F"/>
                </a:solidFill>
              </a:rPr>
              <a:t> </a:t>
            </a:r>
            <a:r>
              <a:t>or </a:t>
            </a:r>
            <a:r>
              <a:rPr>
                <a:solidFill>
                  <a:srgbClr val="FF5D48"/>
                </a:solidFill>
              </a:rPr>
              <a:t>4 colors </a:t>
            </a:r>
            <a:r>
              <a:rPr b="0"/>
              <a:t>for your word collage -  Lichtenstein used mostly primary colors                          (red, yellow, blue -  and always a thick black line around some images. He did use green and orange,                              but not often).                                        </a:t>
            </a:r>
            <a:endParaRPr b="0"/>
          </a:p>
          <a:p>
            <a:pPr algn="l">
              <a:lnSpc>
                <a:spcPct val="240000"/>
              </a:lnSpc>
              <a:defRPr sz="4000"/>
            </a:pPr>
            <a:r>
              <a:rPr b="0"/>
              <a:t>We need to make the</a:t>
            </a:r>
            <a:r>
              <a:t> ‘spacers’</a:t>
            </a:r>
            <a:r>
              <a:rPr b="0"/>
              <a:t> that will raise each layer up from the previous layer.  </a:t>
            </a:r>
            <a:endParaRPr b="0"/>
          </a:p>
          <a:p>
            <a:pPr algn="l">
              <a:lnSpc>
                <a:spcPct val="240000"/>
              </a:lnSpc>
              <a:defRPr sz="40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Let’s make the ‘spacers’ now. </a:t>
            </a:r>
            <a:endParaRPr b="0"/>
          </a:p>
          <a:p>
            <a:pPr algn="l">
              <a:lnSpc>
                <a:spcPct val="180000"/>
              </a:lnSpc>
              <a:defRPr sz="4000"/>
            </a:pPr>
            <a:endParaRPr b="0"/>
          </a:p>
          <a:p>
            <a:pPr algn="l">
              <a:lnSpc>
                <a:spcPct val="180000"/>
              </a:lnSpc>
              <a:defRPr sz="3800"/>
            </a:pPr>
            <a:endParaRPr b="0"/>
          </a:p>
          <a:p>
            <a:pPr algn="l">
              <a:lnSpc>
                <a:spcPct val="180000"/>
              </a:lnSpc>
              <a:defRPr sz="4600"/>
            </a:pPr>
            <a:endParaRPr b="0"/>
          </a:p>
          <a:p>
            <a:pPr algn="l">
              <a:lnSpc>
                <a:spcPct val="180000"/>
              </a:lnSpc>
              <a:defRPr sz="4600"/>
            </a:pPr>
            <a:endParaRPr b="0" sz="4800"/>
          </a:p>
          <a:p>
            <a:pPr marL="1333500" indent="-1333500" algn="l">
              <a:lnSpc>
                <a:spcPct val="180000"/>
              </a:lnSpc>
              <a:buSzPct val="100000"/>
              <a:buAutoNum type="arabicPeriod" startAt="1"/>
              <a:defRPr sz="7200"/>
            </a:pPr>
          </a:p>
          <a:p>
            <a:pPr algn="l">
              <a:lnSpc>
                <a:spcPct val="180000"/>
              </a:lnSpc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  <p:bldP build="whole" bldLvl="1" animBg="1" rev="0" advAuto="0" spid="201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he Collage…"/>
          <p:cNvSpPr txBox="1"/>
          <p:nvPr/>
        </p:nvSpPr>
        <p:spPr>
          <a:xfrm>
            <a:off x="617473" y="-1015097"/>
            <a:ext cx="24434801" cy="16965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4000"/>
            </a:pPr>
          </a:p>
          <a:p>
            <a:pPr algn="l">
              <a:lnSpc>
                <a:spcPct val="140000"/>
              </a:lnSpc>
              <a:defRPr sz="4000"/>
            </a:pPr>
            <a:endParaRPr b="0"/>
          </a:p>
          <a:p>
            <a:pPr algn="l">
              <a:lnSpc>
                <a:spcPct val="140000"/>
              </a:lnSpc>
              <a:defRPr sz="8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>
                <a:solidFill>
                  <a:schemeClr val="accent1">
                    <a:lumOff val="13529"/>
                  </a:schemeClr>
                </a:solidFill>
              </a:rPr>
              <a:t>The</a:t>
            </a:r>
            <a:r>
              <a:t> Collage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r>
              <a:rPr b="0"/>
              <a:t>1.   Take a piece of construction paper and cut it into a square (it doesn’t need                                   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r>
              <a:rPr b="0"/>
              <a:t>      to be exact - just approximate a square shape). This square paper is your </a:t>
            </a:r>
            <a:r>
              <a:t>‘base’ paper.</a:t>
            </a:r>
          </a:p>
          <a:p>
            <a:pPr algn="l">
              <a:lnSpc>
                <a:spcPct val="140000"/>
              </a:lnSpc>
              <a:defRPr sz="4000"/>
            </a:pPr>
          </a:p>
          <a:p>
            <a:pPr algn="l">
              <a:lnSpc>
                <a:spcPct val="140000"/>
              </a:lnSpc>
              <a:defRPr sz="4000"/>
            </a:pPr>
            <a:r>
              <a:rPr b="0"/>
              <a:t>2. </a:t>
            </a:r>
            <a:r>
              <a:t>  </a:t>
            </a:r>
            <a:r>
              <a:rPr b="0"/>
              <a:t>Cut </a:t>
            </a:r>
            <a:r>
              <a:t>‘strips’ </a:t>
            </a:r>
            <a:r>
              <a:rPr b="0"/>
              <a:t>of paper  - </a:t>
            </a:r>
            <a:r>
              <a:t>around 8</a:t>
            </a:r>
            <a:r>
              <a:rPr b="0"/>
              <a:t>.                       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r>
              <a:rPr b="0"/>
              <a:t>      Attach these ‘strips’ to your ‘base’ paper - (the square paper is your ‘base paper’).</a:t>
            </a:r>
            <a:endParaRPr b="0"/>
          </a:p>
          <a:p>
            <a:pPr algn="l">
              <a:lnSpc>
                <a:spcPct val="140000"/>
              </a:lnSpc>
              <a:defRPr sz="4000"/>
            </a:pPr>
          </a:p>
          <a:p>
            <a:pPr algn="l">
              <a:lnSpc>
                <a:spcPct val="140000"/>
              </a:lnSpc>
              <a:defRPr sz="4000"/>
            </a:pPr>
            <a:r>
              <a:rPr b="0"/>
              <a:t>3.   Draw a </a:t>
            </a:r>
            <a:r>
              <a:t>bubble (cloud) shape </a:t>
            </a:r>
            <a:r>
              <a:rPr b="0"/>
              <a:t>in a thick, black line, cut out &amp; attach onto your collage…                          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r>
              <a:rPr b="0"/>
              <a:t>      (making sure it covers the ‘strips’ underneath).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endParaRPr b="0"/>
          </a:p>
          <a:p>
            <a:pPr algn="l">
              <a:lnSpc>
                <a:spcPct val="140000"/>
              </a:lnSpc>
              <a:defRPr sz="4000"/>
            </a:pPr>
            <a:r>
              <a:rPr b="0"/>
              <a:t>4.    Draw and cut out a </a:t>
            </a:r>
            <a:r>
              <a:t>‘spiky’ shape </a:t>
            </a:r>
            <a:r>
              <a:rPr b="0"/>
              <a:t>-  use ‘spacers’ and attach the ‘spiky’ shape onto your collage.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endParaRPr b="0"/>
          </a:p>
          <a:p>
            <a:pPr algn="l">
              <a:lnSpc>
                <a:spcPct val="140000"/>
              </a:lnSpc>
              <a:defRPr sz="4000"/>
            </a:pPr>
            <a:r>
              <a:rPr b="0"/>
              <a:t>5.    Draw and cut out some more very </a:t>
            </a:r>
            <a:r>
              <a:t>long , thin triangles</a:t>
            </a:r>
            <a:r>
              <a:rPr b="0"/>
              <a:t>…and attach onto your collage.</a:t>
            </a:r>
            <a:endParaRPr b="0"/>
          </a:p>
          <a:p>
            <a:pPr algn="l">
              <a:lnSpc>
                <a:spcPct val="140000"/>
              </a:lnSpc>
              <a:defRPr sz="4000"/>
            </a:pPr>
            <a:endParaRPr b="0"/>
          </a:p>
          <a:p>
            <a:pPr algn="l">
              <a:lnSpc>
                <a:spcPct val="140000"/>
              </a:lnSpc>
              <a:defRPr sz="4000"/>
            </a:pPr>
            <a:endParaRPr b="0"/>
          </a:p>
          <a:p>
            <a:pPr algn="l">
              <a:lnSpc>
                <a:spcPct val="140000"/>
              </a:lnSpc>
              <a:defRPr sz="3600"/>
            </a:pPr>
            <a:endParaRPr b="0"/>
          </a:p>
          <a:p>
            <a:pPr algn="l">
              <a:lnSpc>
                <a:spcPct val="140000"/>
              </a:lnSpc>
              <a:defRPr sz="3600"/>
            </a:pPr>
            <a:r>
              <a:t>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6.    Draw and cut out a ‘star’ shape - outline in a thick back line and attach with ‘spacers’…"/>
          <p:cNvSpPr txBox="1"/>
          <p:nvPr/>
        </p:nvSpPr>
        <p:spPr>
          <a:xfrm>
            <a:off x="618540" y="1401707"/>
            <a:ext cx="24434801" cy="8931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3600"/>
            </a:pPr>
            <a:r>
              <a:t> </a:t>
            </a:r>
            <a:endParaRPr b="0"/>
          </a:p>
          <a:p>
            <a:pPr algn="l">
              <a:lnSpc>
                <a:spcPct val="180000"/>
              </a:lnSpc>
              <a:defRPr sz="4000"/>
            </a:pPr>
            <a:r>
              <a:rPr b="0"/>
              <a:t>6.    Draw and cut out a </a:t>
            </a:r>
            <a:r>
              <a:t>‘star’ shape</a:t>
            </a:r>
            <a:r>
              <a:rPr b="0"/>
              <a:t> - outline in a thick back line and attach with ‘spacers’                                                                        </a:t>
            </a:r>
            <a:endParaRPr b="0"/>
          </a:p>
          <a:p>
            <a:pPr algn="l">
              <a:lnSpc>
                <a:spcPct val="180000"/>
              </a:lnSpc>
              <a:defRPr sz="4000"/>
            </a:pPr>
            <a:r>
              <a:rPr b="0"/>
              <a:t>       onto your collage.</a:t>
            </a:r>
            <a:endParaRPr b="0"/>
          </a:p>
          <a:p>
            <a:pPr algn="l">
              <a:lnSpc>
                <a:spcPct val="180000"/>
              </a:lnSpc>
              <a:defRPr sz="4000"/>
            </a:pPr>
            <a:endParaRPr b="0"/>
          </a:p>
          <a:p>
            <a:pPr algn="l">
              <a:lnSpc>
                <a:spcPct val="180000"/>
              </a:lnSpc>
              <a:defRPr sz="4000"/>
            </a:pPr>
            <a:r>
              <a:rPr b="0"/>
              <a:t>7.    Use ‘spacers’ to attach your cut-out </a:t>
            </a:r>
            <a:r>
              <a:t>onomatopoeia word </a:t>
            </a:r>
            <a:r>
              <a:rPr b="0"/>
              <a:t>onto your collage…and                                                           </a:t>
            </a:r>
            <a:r>
              <a:t>    </a:t>
            </a:r>
          </a:p>
          <a:p>
            <a:pPr algn="l">
              <a:lnSpc>
                <a:spcPct val="140000"/>
              </a:lnSpc>
              <a:defRPr sz="3600"/>
            </a:pPr>
          </a:p>
          <a:p>
            <a:pPr algn="l">
              <a:lnSpc>
                <a:spcPct val="140000"/>
              </a:lnSpc>
              <a:defRPr sz="3600"/>
            </a:pPr>
          </a:p>
          <a:p>
            <a:pPr algn="l">
              <a:lnSpc>
                <a:spcPct val="140000"/>
              </a:lnSpc>
              <a:defRPr sz="12800"/>
            </a:pPr>
            <a:r>
              <a:t>  </a:t>
            </a:r>
            <a:r>
              <a:rPr b="0">
                <a:solidFill>
                  <a:srgbClr val="FF270F"/>
                </a:solidFill>
                <a:latin typeface="Futura Bold"/>
                <a:ea typeface="Futura Bold"/>
                <a:cs typeface="Futura Bold"/>
                <a:sym typeface="Futura Bold"/>
              </a:rPr>
              <a:t>YOU  </a:t>
            </a:r>
            <a:r>
              <a:rPr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ARE </a:t>
            </a:r>
            <a:r>
              <a:rPr b="0">
                <a:solidFill>
                  <a:srgbClr val="FF270F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b="0">
                <a:solidFill>
                  <a:schemeClr val="accent1">
                    <a:lumOff val="1352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DONE</a:t>
            </a:r>
            <a:r>
              <a:rPr b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!</a:t>
            </a:r>
            <a:r>
              <a:rPr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!</a:t>
            </a:r>
            <a:r>
              <a:rPr b="0">
                <a:solidFill>
                  <a:srgbClr val="FF270F"/>
                </a:solidFill>
                <a:latin typeface="Futura Bold"/>
                <a:ea typeface="Futura Bold"/>
                <a:cs typeface="Futura Bold"/>
                <a:sym typeface="Futura Bold"/>
              </a:rPr>
              <a:t>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21-10-21 at 1.54.48 PM.png" descr="Screen Shot 2021-10-21 at 1.54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3210" y="-4170104"/>
            <a:ext cx="34377499" cy="21485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2"/>
      <p:bldP build="whole" bldLvl="1" animBg="1" rev="0" advAuto="0" spid="12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1-10-21 at 1.58.58 PM.png" descr="Screen Shot 2021-10-21 at 1.58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16564" y="-4049107"/>
            <a:ext cx="34121472" cy="21325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  <p:bldP build="whole" bldLvl="1" animBg="1" rev="0" advAuto="0" spid="20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OK - who wants to volunteer…"/>
          <p:cNvSpPr txBox="1"/>
          <p:nvPr/>
        </p:nvSpPr>
        <p:spPr>
          <a:xfrm>
            <a:off x="934859" y="755659"/>
            <a:ext cx="22311039" cy="1441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10000"/>
              </a:lnSpc>
              <a:defRPr b="0" sz="7200">
                <a:latin typeface="+mn-lt"/>
                <a:ea typeface="+mn-ea"/>
                <a:cs typeface="+mn-cs"/>
                <a:sym typeface="Helvetica Neue Medium"/>
              </a:defRPr>
            </a:pPr>
            <a:r>
              <a:t>OK - who wants to volunteer </a:t>
            </a:r>
          </a:p>
          <a:p>
            <a:pPr algn="l">
              <a:lnSpc>
                <a:spcPct val="110000"/>
              </a:lnSpc>
              <a:defRPr b="0" sz="13600">
                <a:solidFill>
                  <a:srgbClr val="FAE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ONE THING </a:t>
            </a:r>
          </a:p>
          <a:p>
            <a:pPr algn="l">
              <a:lnSpc>
                <a:spcPct val="110000"/>
              </a:lnSpc>
              <a:defRPr b="0" sz="7200">
                <a:latin typeface="+mn-lt"/>
                <a:ea typeface="+mn-ea"/>
                <a:cs typeface="+mn-cs"/>
                <a:sym typeface="Helvetica Neue Medium"/>
              </a:defRPr>
            </a:pPr>
            <a:r>
              <a:t>that they learned today </a:t>
            </a:r>
          </a:p>
          <a:p>
            <a:pPr algn="l">
              <a:lnSpc>
                <a:spcPct val="110000"/>
              </a:lnSpc>
              <a:defRPr b="0" sz="7200">
                <a:latin typeface="+mn-lt"/>
                <a:ea typeface="+mn-ea"/>
                <a:cs typeface="+mn-cs"/>
                <a:sym typeface="Helvetica Neue Medium"/>
              </a:defRPr>
            </a:pPr>
            <a:r>
              <a:t>in this lesson, </a:t>
            </a:r>
          </a:p>
          <a:p>
            <a:pPr algn="l">
              <a:lnSpc>
                <a:spcPct val="110000"/>
              </a:lnSpc>
              <a:defRPr b="0" sz="7200">
                <a:latin typeface="+mn-lt"/>
                <a:ea typeface="+mn-ea"/>
                <a:cs typeface="+mn-cs"/>
                <a:sym typeface="Helvetica Neue Medium"/>
              </a:defRPr>
            </a:pPr>
            <a:r>
              <a:t>in this project…</a:t>
            </a:r>
          </a:p>
          <a:p>
            <a:pPr algn="r">
              <a:lnSpc>
                <a:spcPct val="110000"/>
              </a:lnSpc>
              <a:defRPr b="0" sz="690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7200"/>
              <a:t>you can either </a:t>
            </a:r>
            <a:r>
              <a:t> </a:t>
            </a:r>
            <a:r>
              <a:rPr b="1" i="1" sz="13600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</a:t>
            </a:r>
            <a:endParaRPr i="1" sz="13600">
              <a:solidFill>
                <a:schemeClr val="accent6">
                  <a:satOff val="15424"/>
                  <a:lumOff val="17647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>
              <a:lnSpc>
                <a:spcPct val="110000"/>
              </a:lnSpc>
              <a:defRPr b="0" sz="13600">
                <a:latin typeface="+mn-lt"/>
                <a:ea typeface="+mn-ea"/>
                <a:cs typeface="+mn-cs"/>
                <a:sym typeface="Helvetica Neue Medium"/>
              </a:defRPr>
            </a:pPr>
            <a:r>
              <a:t>or  </a:t>
            </a:r>
            <a:r>
              <a:rPr i="1">
                <a:solidFill>
                  <a:schemeClr val="accent1">
                    <a:lumOff val="13529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(</a:t>
            </a:r>
            <a:r>
              <a:rPr i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</a:t>
            </a:r>
            <a:r>
              <a:rPr i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2"/>
      <p:bldP build="whole" bldLvl="1" animBg="1" rev="0" advAuto="0" spid="20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1-10-21 at 2.00.35 PM.png" descr="Screen Shot 2021-10-21 at 2.00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68010" y="-4185923"/>
            <a:ext cx="34402838" cy="215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  <p:bldP build="whole" bldLvl="1" animBg="1" rev="0" advAuto="0" spid="211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ttps://www.education.com/download/lesson-plan/onomatopoeia-bing-bam-boom/onomatopoeia-bing-bam-boom.pdf…"/>
          <p:cNvSpPr txBox="1"/>
          <p:nvPr/>
        </p:nvSpPr>
        <p:spPr>
          <a:xfrm>
            <a:off x="1512887" y="1080769"/>
            <a:ext cx="19986626" cy="8557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b="0" sz="32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https://www.education.com/download/lesson-plan/onomatopoeia-bing-bam-boom/onomatopoeia-bing-bam-boom.pdf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b="0" sz="32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https://www.education.com/download/lesson-plan/onomatopoeia/onomatopoeia.pdf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b="0" sz="32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https://www.marcieatkins.com/wp-content/uploads/2013/06/Onomatopoeia-Lesson-Plan.pdf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https://www.youtube.com/watch?v=9KsEUqEQft0&amp;t=27s</a:t>
            </a: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https://www.youtube.com/watch?v=kZV8eubKEYc</a:t>
            </a:r>
          </a:p>
          <a:p>
            <a:pPr algn="l" defTabSz="457200">
              <a:lnSpc>
                <a:spcPct val="120000"/>
              </a:lnSpc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32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https://www.imagineforest.com/blog/how-to-create-a-comic-strip/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https://glittermeetsglue.com/onomatopoeia-pop-art-word-projects/</a:t>
            </a:r>
          </a:p>
          <a:p>
            <a:pPr algn="l" defTabSz="457200">
              <a:defRPr b="0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2"/>
      <p:bldP build="whole" bldLvl="1" animBg="1" rev="0" advAuto="0" spid="2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n the next hour,  we will:…"/>
          <p:cNvSpPr txBox="1"/>
          <p:nvPr/>
        </p:nvSpPr>
        <p:spPr>
          <a:xfrm>
            <a:off x="1568058" y="962144"/>
            <a:ext cx="24434801" cy="20630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24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>
                <a:solidFill>
                  <a:schemeClr val="accent5"/>
                </a:solidFill>
              </a:rPr>
              <a:t>In </a:t>
            </a:r>
            <a:r>
              <a:t>the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next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hour</a:t>
            </a:r>
            <a:r>
              <a:rPr>
                <a:solidFill>
                  <a:schemeClr val="accent5"/>
                </a:solidFill>
              </a:rPr>
              <a:t>, </a:t>
            </a:r>
            <a:r>
              <a:t> we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will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:</a:t>
            </a:r>
            <a:endParaRPr>
              <a:solidFill>
                <a:schemeClr val="accent3">
                  <a:hueOff val="-365725"/>
                  <a:satOff val="-32500"/>
                  <a:lumOff val="18235"/>
                </a:schemeClr>
              </a:solidFill>
            </a:endParaRPr>
          </a:p>
          <a:p>
            <a:pPr algn="l">
              <a:lnSpc>
                <a:spcPct val="170000"/>
              </a:lnSpc>
              <a:defRPr sz="124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>
              <a:solidFill>
                <a:schemeClr val="accent3">
                  <a:hueOff val="-365725"/>
                  <a:satOff val="-32500"/>
                  <a:lumOff val="18235"/>
                </a:schemeClr>
              </a:solidFill>
            </a:endParaRPr>
          </a:p>
          <a:p>
            <a:pPr algn="l">
              <a:lnSpc>
                <a:spcPct val="170000"/>
              </a:lnSpc>
              <a:defRPr sz="6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-</a:t>
            </a:r>
            <a:r>
              <a:rPr b="0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understand what</a:t>
            </a:r>
            <a:r>
              <a:rPr>
                <a:solidFill>
                  <a:srgbClr val="FF270F"/>
                </a:solidFill>
              </a:rPr>
              <a:t> </a:t>
            </a:r>
            <a:r>
              <a:rPr sz="6600">
                <a:solidFill>
                  <a:srgbClr val="FF270F"/>
                </a:solidFill>
              </a:rPr>
              <a:t>Pop Art</a:t>
            </a:r>
            <a:r>
              <a:t> </a:t>
            </a:r>
            <a:r>
              <a:rPr b="0">
                <a:solidFill>
                  <a:srgbClr val="FFFFFF"/>
                </a:solidFill>
              </a:rPr>
              <a:t>is</a:t>
            </a:r>
          </a:p>
          <a:p>
            <a:pPr algn="l">
              <a:lnSpc>
                <a:spcPct val="170000"/>
              </a:lnSpc>
              <a:defRPr sz="6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-</a:t>
            </a:r>
            <a:r>
              <a:rPr>
                <a:solidFill>
                  <a:srgbClr val="FFFFFF"/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understand the work of</a:t>
            </a:r>
            <a:r>
              <a:rPr>
                <a:solidFill>
                  <a:srgbClr val="FFFFFF"/>
                </a:solidFill>
              </a:rPr>
              <a:t> </a:t>
            </a:r>
            <a:r>
              <a:rPr sz="6600"/>
              <a:t>Roy Lichtenstein</a:t>
            </a:r>
            <a:r>
              <a:t> </a:t>
            </a:r>
            <a:r>
              <a:rPr b="0">
                <a:solidFill>
                  <a:srgbClr val="FFFFFF"/>
                </a:solidFill>
              </a:rPr>
              <a:t>and his</a:t>
            </a:r>
            <a:r>
              <a:rPr b="0"/>
              <a:t> </a:t>
            </a:r>
            <a:r>
              <a:rPr b="0">
                <a:solidFill>
                  <a:srgbClr val="FFFFFF"/>
                </a:solidFill>
              </a:rPr>
              <a:t>art</a:t>
            </a:r>
          </a:p>
          <a:p>
            <a:pPr algn="l">
              <a:lnSpc>
                <a:spcPct val="170000"/>
              </a:lnSpc>
              <a:defRPr sz="6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>
                <a:solidFill>
                  <a:srgbClr val="FF270F"/>
                </a:solidFill>
              </a:rPr>
              <a:t>-</a:t>
            </a:r>
            <a:r>
              <a:t> </a:t>
            </a:r>
            <a:r>
              <a:rPr b="0">
                <a:solidFill>
                  <a:srgbClr val="FFFFFF"/>
                </a:solidFill>
              </a:rPr>
              <a:t>understand and use</a:t>
            </a:r>
            <a:r>
              <a:t> </a:t>
            </a:r>
            <a:r>
              <a:rPr sz="6600">
                <a:solidFill>
                  <a:schemeClr val="accent1">
                    <a:lumOff val="13529"/>
                  </a:schemeClr>
                </a:solidFill>
              </a:rPr>
              <a:t>onomatopoeia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in a </a:t>
            </a:r>
            <a:r>
              <a:rPr>
                <a:solidFill>
                  <a:srgbClr val="FF270F"/>
                </a:solidFill>
              </a:rPr>
              <a:t>3-D</a:t>
            </a:r>
            <a:r>
              <a:rPr b="0">
                <a:solidFill>
                  <a:srgbClr val="FFFFFF"/>
                </a:solidFill>
              </a:rPr>
              <a:t>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Word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Project </a:t>
            </a:r>
            <a:r>
              <a:rPr b="0">
                <a:solidFill>
                  <a:srgbClr val="FFFFFF"/>
                </a:solidFill>
              </a:rPr>
              <a:t> </a:t>
            </a:r>
            <a:r>
              <a:t>                        </a:t>
            </a:r>
          </a:p>
          <a:p>
            <a:pPr algn="l">
              <a:defRPr sz="96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>
              <a:solidFill>
                <a:srgbClr val="13D2BC"/>
              </a:solidFill>
            </a:endParaRPr>
          </a:p>
          <a:p>
            <a:pPr algn="l">
              <a:lnSpc>
                <a:spcPct val="130000"/>
              </a:lnSpc>
              <a:defRPr b="0" sz="4800"/>
            </a:pPr>
          </a:p>
          <a:p>
            <a:pPr algn="l">
              <a:defRPr b="0" sz="4800"/>
            </a:pPr>
          </a:p>
          <a:p>
            <a:pPr marL="822098" indent="-822098" algn="l">
              <a:buSzPct val="125000"/>
              <a:buChar char="-"/>
              <a:defRPr b="0" sz="4800"/>
            </a:pPr>
            <a:endParaRPr>
              <a:solidFill>
                <a:srgbClr val="04FFCD"/>
              </a:solidFill>
            </a:endParaRPr>
          </a:p>
          <a:p>
            <a:pPr algn="l">
              <a:defRPr sz="6800"/>
            </a:pPr>
            <a:endParaRPr sz="8400">
              <a:solidFill>
                <a:srgbClr val="04FFCD"/>
              </a:solidFill>
            </a:endParaRPr>
          </a:p>
          <a:p>
            <a:pPr algn="l">
              <a:defRPr sz="6800"/>
            </a:pPr>
          </a:p>
          <a:p>
            <a:pPr algn="l">
              <a:defRPr sz="5200"/>
            </a:pPr>
          </a:p>
          <a:p>
            <a:pPr algn="l">
              <a:lnSpc>
                <a:spcPct val="140000"/>
              </a:lnSpc>
              <a:defRPr sz="5200"/>
            </a:pP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b="0"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2"/>
      <p:bldP build="whole" bldLvl="1" animBg="1" rev="0" advAuto="0" spid="1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21-10-21 at 1.55.34 PM.png" descr="Screen Shot 2021-10-21 at 1.55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00962" y="-4194235"/>
            <a:ext cx="34402313" cy="21501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1"/>
      <p:bldP build="whole" bldLvl="1" animBg="1" rev="0" advAuto="0" spid="12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ad of construction paper…"/>
          <p:cNvSpPr txBox="1"/>
          <p:nvPr/>
        </p:nvSpPr>
        <p:spPr>
          <a:xfrm>
            <a:off x="1903298" y="688263"/>
            <a:ext cx="20344385" cy="11882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3803"/>
                </a:solidFill>
              </a:defRPr>
            </a:pPr>
            <a:r>
              <a:rPr>
                <a:solidFill>
                  <a:srgbClr val="FF3B03"/>
                </a:solidFill>
              </a:rPr>
              <a:t>pad of construction paper</a:t>
            </a:r>
            <a:endParaRPr>
              <a:solidFill>
                <a:schemeClr val="accent5"/>
              </a:solidFill>
            </a:endParaRP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/>
            </a:pPr>
            <a:r>
              <a:t>2 sheets of white drawing paper</a:t>
            </a: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F9FA"/>
                </a:solidFill>
              </a:defRPr>
            </a:pPr>
            <a:r>
              <a:rPr>
                <a:solidFill>
                  <a:srgbClr val="61D835"/>
                </a:solidFill>
              </a:rPr>
              <a:t>scissors </a:t>
            </a:r>
            <a:r>
              <a:rPr>
                <a:solidFill>
                  <a:srgbClr val="FF4E00"/>
                </a:solidFill>
              </a:rPr>
              <a:t>  </a:t>
            </a:r>
            <a:r>
              <a:rPr>
                <a:solidFill>
                  <a:srgbClr val="01FFE6"/>
                </a:solidFill>
              </a:rPr>
              <a:t>  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         </a:t>
            </a:r>
            <a:endParaRPr>
              <a:solidFill>
                <a:schemeClr val="accent4">
                  <a:hueOff val="468000"/>
                  <a:satOff val="-4761"/>
                  <a:lumOff val="10196"/>
                </a:schemeClr>
              </a:solidFill>
            </a:endParaRP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F9FA"/>
                </a:solidFill>
              </a:defRPr>
            </a:pPr>
            <a:r>
              <a:rPr>
                <a:solidFill>
                  <a:schemeClr val="accent1">
                    <a:lumOff val="13529"/>
                  </a:schemeClr>
                </a:solidFill>
              </a:rPr>
              <a:t>black marker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 </a:t>
            </a:r>
            <a:r>
              <a:rPr>
                <a:solidFill>
                  <a:srgbClr val="01FFE6"/>
                </a:solidFill>
              </a:rPr>
              <a:t>                                        </a:t>
            </a:r>
            <a:r>
              <a:rPr>
                <a:solidFill>
                  <a:srgbClr val="4385FF"/>
                </a:solidFill>
              </a:rPr>
              <a:t>                   </a:t>
            </a:r>
            <a:endParaRPr>
              <a:solidFill>
                <a:srgbClr val="4385FF"/>
              </a:solidFill>
            </a:endParaRP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F9FA"/>
                </a:solidFill>
              </a:defRPr>
            </a:pPr>
            <a:r>
              <a:rPr>
                <a:solidFill>
                  <a:srgbClr val="FF3F00"/>
                </a:solidFill>
              </a:rPr>
              <a:t>glue stick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 </a:t>
            </a:r>
            <a:r>
              <a:rPr>
                <a:solidFill>
                  <a:srgbClr val="3376F0"/>
                </a:solidFill>
              </a:rPr>
              <a:t>    </a:t>
            </a:r>
            <a:r>
              <a:rPr>
                <a:solidFill>
                  <a:srgbClr val="F06BC0"/>
                </a:solidFill>
              </a:rPr>
              <a:t>  </a:t>
            </a:r>
            <a:endParaRPr>
              <a:solidFill>
                <a:srgbClr val="F06BC0"/>
              </a:solidFill>
            </a:endParaRP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F9FA"/>
                </a:solidFill>
              </a:defRPr>
            </a:pPr>
            <a:r>
              <a:rPr>
                <a:solidFill>
                  <a:srgbClr val="F0D400"/>
                </a:solidFill>
              </a:rPr>
              <a:t>pencil </a:t>
            </a:r>
            <a:r>
              <a:rPr>
                <a:solidFill>
                  <a:srgbClr val="F06BC0"/>
                </a:solidFill>
              </a:rPr>
              <a:t>      </a:t>
            </a:r>
            <a:endParaRPr>
              <a:solidFill>
                <a:srgbClr val="F06BC0"/>
              </a:solidFill>
            </a:endParaRP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F9FA"/>
                </a:solidFill>
              </a:defRPr>
            </a:pP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eraser   </a:t>
            </a:r>
            <a:r>
              <a:rPr>
                <a:solidFill>
                  <a:srgbClr val="A590F0"/>
                </a:solidFill>
              </a:rPr>
              <a:t>           </a:t>
            </a:r>
            <a:endParaRPr>
              <a:solidFill>
                <a:srgbClr val="A590F0"/>
              </a:solidFill>
            </a:endParaRPr>
          </a:p>
          <a:p>
            <a:pPr lvl="5" indent="0" defTabSz="2438338">
              <a:lnSpc>
                <a:spcPct val="90000"/>
              </a:lnSpc>
              <a:spcBef>
                <a:spcPts val="4500"/>
              </a:spcBef>
              <a:defRPr b="0" sz="7000">
                <a:solidFill>
                  <a:srgbClr val="FFF9FA"/>
                </a:solidFill>
              </a:defRPr>
            </a:pPr>
            <a:r>
              <a:rPr>
                <a:solidFill>
                  <a:schemeClr val="accent1">
                    <a:lumOff val="13529"/>
                  </a:schemeClr>
                </a:solidFill>
              </a:rPr>
              <a:t>markers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  <p:bldP build="whole" bldLvl="1" animBg="1" rev="0" advAuto="0" spid="12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21-10-21 at 1.56.40 PM.png" descr="Screen Shot 2021-10-21 at 1.56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8974" y="-4294124"/>
            <a:ext cx="34619856" cy="2163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1"/>
      <p:bldP build="whole" bldLvl="1" animBg="1" rev="0" advAuto="0" spid="13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AE66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op Art…"/>
          <p:cNvSpPr txBox="1"/>
          <p:nvPr/>
        </p:nvSpPr>
        <p:spPr>
          <a:xfrm>
            <a:off x="1276660" y="1548604"/>
            <a:ext cx="17823930" cy="10009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2438338">
              <a:lnSpc>
                <a:spcPct val="130000"/>
              </a:lnSpc>
              <a:spcBef>
                <a:spcPts val="4500"/>
              </a:spcBef>
              <a:defRPr b="0" sz="8200">
                <a:solidFill>
                  <a:srgbClr val="3869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14800">
                <a:latin typeface="Cooper Black"/>
                <a:ea typeface="Cooper Black"/>
                <a:cs typeface="Cooper Black"/>
                <a:sym typeface="Cooper Black"/>
              </a:rPr>
              <a:t>Pop Art</a:t>
            </a:r>
            <a:endParaRPr sz="8800">
              <a:solidFill>
                <a:srgbClr val="FF3801"/>
              </a:solidFill>
            </a:endParaRPr>
          </a:p>
          <a:p>
            <a:pPr algn="l" defTabSz="457200">
              <a:lnSpc>
                <a:spcPct val="130000"/>
              </a:lnSpc>
              <a:defRPr b="0" sz="10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Engravers MT"/>
                <a:ea typeface="Engravers MT"/>
                <a:cs typeface="Engravers MT"/>
                <a:sym typeface="Engravers MT"/>
              </a:rPr>
              <a:t>Roy Lichtenstein</a:t>
            </a:r>
            <a:endParaRPr sz="10000">
              <a:latin typeface="Engravers MT"/>
              <a:ea typeface="Engravers MT"/>
              <a:cs typeface="Engravers MT"/>
              <a:sym typeface="Engravers MT"/>
            </a:endParaRPr>
          </a:p>
          <a:p>
            <a:pPr algn="l" defTabSz="2438338">
              <a:lnSpc>
                <a:spcPct val="130000"/>
              </a:lnSpc>
              <a:spcBef>
                <a:spcPts val="4500"/>
              </a:spcBef>
              <a:defRPr b="0" sz="82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10000">
                <a:solidFill>
                  <a:srgbClr val="FF3C04"/>
                </a:solidFill>
              </a:rPr>
              <a:t>onomatopoeia </a:t>
            </a:r>
            <a:r>
              <a:rPr sz="10000">
                <a:solidFill>
                  <a:srgbClr val="FFC300"/>
                </a:solidFill>
              </a:rPr>
              <a:t> </a:t>
            </a:r>
            <a:endParaRPr sz="10000">
              <a:latin typeface="Engravers MT"/>
              <a:ea typeface="Engravers MT"/>
              <a:cs typeface="Engravers MT"/>
              <a:sym typeface="Engravers MT"/>
            </a:endParaRPr>
          </a:p>
          <a:p>
            <a:pPr algn="l" defTabSz="2438338">
              <a:lnSpc>
                <a:spcPct val="130000"/>
              </a:lnSpc>
              <a:spcBef>
                <a:spcPts val="4500"/>
              </a:spcBef>
              <a:defRPr sz="10600">
                <a:solidFill>
                  <a:srgbClr val="21AC05"/>
                </a:solidFill>
              </a:defRPr>
            </a:pPr>
            <a:r>
              <a:t>Ben-Day dots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1"/>
      <p:bldP build="whole" bldLvl="1" animBg="1" rev="0" advAuto="0" spid="13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nomatopoeia: a word that imitates sounds…"/>
          <p:cNvSpPr txBox="1"/>
          <p:nvPr/>
        </p:nvSpPr>
        <p:spPr>
          <a:xfrm>
            <a:off x="580312" y="1151934"/>
            <a:ext cx="23223375" cy="16263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5600"/>
            </a:pPr>
            <a:r>
              <a:rPr sz="6200">
                <a:solidFill>
                  <a:srgbClr val="FF5339"/>
                </a:solidFill>
              </a:rPr>
              <a:t>onomatopoeia</a:t>
            </a:r>
            <a:r>
              <a:rPr sz="62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: </a:t>
            </a:r>
            <a:r>
              <a:rPr b="0"/>
              <a:t>a word that imitates sounds</a:t>
            </a:r>
            <a:endParaRPr b="0"/>
          </a:p>
          <a:p>
            <a:pPr algn="l">
              <a:lnSpc>
                <a:spcPct val="110000"/>
              </a:lnSpc>
              <a:defRPr sz="5600"/>
            </a:pP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Can you think of an example of an </a:t>
            </a:r>
            <a:r>
              <a:rPr b="1">
                <a:solidFill>
                  <a:schemeClr val="accent1">
                    <a:lumOff val="13529"/>
                  </a:schemeClr>
                </a:solidFill>
              </a:rPr>
              <a:t>onomatopoeia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 </a:t>
            </a:r>
            <a:r>
              <a:t>  </a:t>
            </a: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word?</a:t>
            </a:r>
          </a:p>
          <a:p>
            <a:pPr algn="l">
              <a:lnSpc>
                <a:spcPct val="110000"/>
              </a:lnSpc>
              <a:defRPr b="0" sz="5600"/>
            </a:pP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Why do we use </a:t>
            </a:r>
            <a:r>
              <a:rPr b="1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onomatopoeia</a:t>
            </a: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 words?</a:t>
            </a: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These words create very powerful images,                                  </a:t>
            </a: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or feelings -  </a:t>
            </a: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to make you feel as if you’re in the story. </a:t>
            </a: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</a:t>
            </a:r>
            <a:r>
              <a:rPr b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Onomatopoeia</a:t>
            </a:r>
            <a:r>
              <a:t> words help you ‘hear’ what’s going on</a:t>
            </a:r>
          </a:p>
          <a:p>
            <a:pPr algn="l">
              <a:lnSpc>
                <a:spcPct val="110000"/>
              </a:lnSpc>
              <a:defRPr b="0" sz="5600"/>
            </a:pPr>
            <a:r>
              <a:t>                             in the story…they make the story more ‘real’.  </a:t>
            </a:r>
          </a:p>
          <a:p>
            <a:pPr>
              <a:lnSpc>
                <a:spcPct val="110000"/>
              </a:lnSpc>
              <a:defRPr sz="5600"/>
            </a:pPr>
          </a:p>
          <a:p>
            <a:pPr>
              <a:lnSpc>
                <a:spcPct val="110000"/>
              </a:lnSpc>
              <a:defRPr sz="5600"/>
            </a:pPr>
          </a:p>
          <a:p>
            <a:pPr>
              <a:lnSpc>
                <a:spcPct val="110000"/>
              </a:lnSpc>
              <a:defRPr sz="5600"/>
            </a:pPr>
          </a:p>
          <a:p>
            <a:pPr>
              <a:lnSpc>
                <a:spcPct val="110000"/>
              </a:lnSpc>
              <a:defRPr sz="5600"/>
            </a:pPr>
          </a:p>
          <a:p>
            <a:pPr>
              <a:lnSpc>
                <a:spcPct val="110000"/>
              </a:lnSpc>
              <a:defRPr sz="56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1"/>
      <p:bldP build="whole" bldLvl="1" animBg="1" rev="0" advAuto="0" spid="135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