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Relationship Id="rId17" Type="http://schemas.openxmlformats.org/officeDocument/2006/relationships/image" Target="../media/image2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://www.gabrielsartkids.com/uploads/4/5/5/6/4556661/joseph_cornell_lp.pdf" TargetMode="External"/><Relationship Id="rId3" Type="http://schemas.openxmlformats.org/officeDocument/2006/relationships/hyperlink" Target="https://americanart.si.edu/artist/joseph-cornell-995" TargetMode="External"/><Relationship Id="rId4" Type="http://schemas.openxmlformats.org/officeDocument/2006/relationships/hyperlink" Target="http://www.beaconlearningcenter.com/lessons/lesson.asp?ID=1423" TargetMode="External"/><Relationship Id="rId5" Type="http://schemas.openxmlformats.org/officeDocument/2006/relationships/hyperlink" Target="https://noma.org/art-making-activity-create-a-shadowbox/" TargetMode="External"/><Relationship Id="rId6" Type="http://schemas.openxmlformats.org/officeDocument/2006/relationships/hyperlink" Target="https://www.enchantedlearning.com/artists/cornell/activity.shtml" TargetMode="External"/><Relationship Id="rId7" Type="http://schemas.openxmlformats.org/officeDocument/2006/relationships/hyperlink" Target="https://www.artic.edu/collection/resources/educator-resources/47-educator-resource-packet-untitled-hotel-de-la-duchesse-anne-by-joseph-cornell" TargetMode="External"/><Relationship Id="rId8" Type="http://schemas.openxmlformats.org/officeDocument/2006/relationships/hyperlink" Target="https://learn.ncartmuseum.org/artists/joseph-cornell/" TargetMode="External"/><Relationship Id="rId9" Type="http://schemas.openxmlformats.org/officeDocument/2006/relationships/hyperlink" Target="https://manoswelt.blogspot.com/2012/03/kunstschachteln-59-65-und-februar.html" TargetMode="External"/><Relationship Id="rId10" Type="http://schemas.openxmlformats.org/officeDocument/2006/relationships/hyperlink" Target="https://fdocuments.us/document/joseph-cornell.html" TargetMode="External"/><Relationship Id="rId11" Type="http://schemas.openxmlformats.org/officeDocument/2006/relationships/hyperlink" Target="https://www.thoughtco.com/joseph-cornell-4685957" TargetMode="External"/><Relationship Id="rId12" Type="http://schemas.openxmlformats.org/officeDocument/2006/relationships/hyperlink" Target="https://jonathangriffin.org/2015/10/17/joseph-cornell/" TargetMode="External"/><Relationship Id="rId13" Type="http://schemas.openxmlformats.org/officeDocument/2006/relationships/hyperlink" Target="https://www.accessart.org.uk/matchboxworlds/?print=print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elf portrait: a portrait of the artist                            by the artist"/>
          <p:cNvSpPr txBox="1"/>
          <p:nvPr/>
        </p:nvSpPr>
        <p:spPr>
          <a:xfrm>
            <a:off x="3036953" y="5249755"/>
            <a:ext cx="24434801" cy="3216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82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self portrait: </a:t>
            </a:r>
            <a:r>
              <a:rPr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rPr>
              <a:t>a portrait of the artist                            by the artist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s-7.jpeg" descr="images-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847" y="1598596"/>
            <a:ext cx="7750792" cy="10387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03684" y="714557"/>
            <a:ext cx="9455141" cy="12286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s.jpeg" descr="images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9365" y="1796714"/>
            <a:ext cx="17243685" cy="10122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s-1.jpeg" descr="images-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67748" y="374280"/>
            <a:ext cx="10156280" cy="12963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s-8.jpeg" descr="images-8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63270" y="188636"/>
            <a:ext cx="10491727" cy="13338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Unknown-3.jpeg" descr="Unknown-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30646" y="113189"/>
            <a:ext cx="10156281" cy="13489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Unknown-2.jpeg" descr="Unknown-2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385539" y="-51713"/>
            <a:ext cx="9782291" cy="1381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s-5.jpeg" descr="images-5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248540" y="1726637"/>
            <a:ext cx="17243685" cy="10346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s-4.jpeg" descr="images-4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26634" y="945038"/>
            <a:ext cx="21130732" cy="11833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s-2.jpeg" descr="images-2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273130" y="819215"/>
            <a:ext cx="9238633" cy="121610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xit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1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7"/>
      <p:bldP build="whole" bldLvl="1" animBg="1" rev="0" advAuto="0" spid="174" grpId="8"/>
      <p:bldP build="whole" bldLvl="1" animBg="1" rev="0" advAuto="0" spid="177" grpId="13"/>
      <p:bldP build="whole" bldLvl="1" animBg="1" rev="0" advAuto="0" spid="177" grpId="14"/>
      <p:bldP build="whole" bldLvl="1" animBg="1" rev="0" advAuto="0" spid="175" grpId="9"/>
      <p:bldP build="whole" bldLvl="1" animBg="1" rev="0" advAuto="0" spid="175" grpId="10"/>
      <p:bldP build="whole" bldLvl="1" animBg="1" rev="0" advAuto="0" spid="172" grpId="3"/>
      <p:bldP build="whole" bldLvl="1" animBg="1" rev="0" advAuto="0" spid="180" grpId="19"/>
      <p:bldP build="whole" bldLvl="1" animBg="1" rev="0" advAuto="0" spid="180" grpId="20"/>
      <p:bldP build="whole" bldLvl="1" animBg="1" rev="0" advAuto="0" spid="173" grpId="5"/>
      <p:bldP build="whole" bldLvl="1" animBg="1" rev="0" advAuto="0" spid="173" grpId="6"/>
      <p:bldP build="whole" bldLvl="1" animBg="1" rev="0" advAuto="0" spid="172" grpId="4"/>
      <p:bldP build="whole" bldLvl="1" animBg="1" rev="0" advAuto="0" spid="171" grpId="1"/>
      <p:bldP build="whole" bldLvl="1" animBg="1" rev="0" advAuto="0" spid="171" grpId="2"/>
      <p:bldP build="whole" bldLvl="1" animBg="1" rev="0" advAuto="0" spid="176" grpId="12"/>
      <p:bldP build="whole" bldLvl="1" animBg="1" rev="0" advAuto="0" spid="179" grpId="17"/>
      <p:bldP build="whole" bldLvl="1" animBg="1" rev="0" advAuto="0" spid="179" grpId="18"/>
      <p:bldP build="whole" bldLvl="1" animBg="1" rev="0" advAuto="0" spid="176" grpId="11"/>
      <p:bldP build="whole" bldLvl="1" animBg="1" rev="0" advAuto="0" spid="178" grpId="15"/>
      <p:bldP build="whole" bldLvl="1" animBg="1" rev="0" advAuto="0" spid="178" grpId="1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creen Shot 2022-05-01 at 10.16.24 PM.png" descr="Screen Shot 2022-05-01 at 10.16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22994" y="-4191414"/>
            <a:ext cx="35358128" cy="22098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2"/>
      <p:bldP build="whole" bldLvl="1" animBg="1" rev="0" advAuto="0" spid="18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 Shot 2022-05-08 at 10.29.47 PM.png" descr="Screen Shot 2022-05-08 at 10.29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30038" y="-5002421"/>
            <a:ext cx="36763602" cy="22977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1"/>
      <p:bldP build="whole" bldLvl="1" animBg="1" rev="0" advAuto="0" spid="18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creen Shot 2022-05-09 at 12.23.54 AM.png" descr="Screen Shot 2022-05-09 at 12.23.5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37644" y="-4722791"/>
            <a:ext cx="36215809" cy="22634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2"/>
      <p:bldP build="whole" bldLvl="1" animBg="1" rev="0" advAuto="0" spid="18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 Shot 2022-05-08 at 4.45.30 PM.png" descr="Screen Shot 2022-05-08 at 4.45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162949" y="-5577882"/>
            <a:ext cx="39794819" cy="24871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  <p:bldP build="whole" bldLvl="1" animBg="1" rev="0" advAuto="0" spid="18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ome student self-portrait boxes…"/>
          <p:cNvSpPr txBox="1"/>
          <p:nvPr/>
        </p:nvSpPr>
        <p:spPr>
          <a:xfrm>
            <a:off x="2178992" y="5969241"/>
            <a:ext cx="20026016" cy="1777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Some student self-portrait boxes…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  <p:bldP build="whole" bldLvl="1" animBg="1" rev="0" advAuto="0" spid="19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d3c565b8ea76ba97ab5443b3ec40e2bb.jpg" descr="d3c565b8ea76ba97ab5443b3ec40e2b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6744" y="-530536"/>
            <a:ext cx="19730512" cy="14777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a5097e35e245c40f55d3a2e36e3e3112.jpg" descr="a5097e35e245c40f55d3a2e36e3e31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5502" y="-889570"/>
            <a:ext cx="7092995" cy="14777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wellingbox8.jpg" descr="wellingbox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46105" y="-2509154"/>
            <a:ext cx="12153142" cy="16197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wellingbox7.jpg" descr="wellingbox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87875" y="-54047"/>
            <a:ext cx="10372121" cy="13824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e17ed04bbc90349d4217e7169716aa55.jpg" descr="e17ed04bbc90349d4217e7169716aa55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0188" y="475624"/>
            <a:ext cx="23103624" cy="12764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50666d193982149d1d0b9284f047a8e7.jpg" descr="50666d193982149d1d0b9284f047a8e7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43823" y="-54047"/>
            <a:ext cx="12441684" cy="13824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An offer.jpg" descr="An offer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04242" y="-2102736"/>
            <a:ext cx="13575516" cy="1792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G_1613.JPG" descr="IMG_1613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784435" y="-2510594"/>
            <a:ext cx="13076482" cy="16657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e8ebb216c8ddae5064cffeaef8880489.jpg" descr="e8ebb216c8ddae5064cffeaef8880489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14917" y="-2765858"/>
            <a:ext cx="14962614" cy="18529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TheDeerisHere(1).jpg" descr="TheDeerisHere(1)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497132" y="-979939"/>
            <a:ext cx="12516552" cy="1652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753504607d5cac744a32878359fe2b51.jpg" descr="753504607d5cac744a32878359fe2b51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329305" y="-493441"/>
            <a:ext cx="9943203" cy="14474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dadc21ae23b24d1ca4a5786c199ce6b4.jpg" descr="dadc21ae23b24d1ca4a5786c199ce6b4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912343" y="201383"/>
            <a:ext cx="6410076" cy="13313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66fc40f148eab182e4e7ec95e12d9ca8.jpg" descr="66fc40f148eab182e4e7ec95e12d9ca8.jp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397166" y="201383"/>
            <a:ext cx="6656617" cy="13313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d533887cd0985929635db5597297685f.jpg" descr="d533887cd0985929635db5597297685f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-91304" y="-1"/>
            <a:ext cx="13716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9089d4be297444f91d47f0f9f68479a1.jpg" descr="9089d4be297444f91d47f0f9f68479a1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948388" y="0"/>
            <a:ext cx="13716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92bc7bec19f1a56209e854a68c688dc1.jpg" descr="92bc7bec19f1a56209e854a68c688dc1.jp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722367" y="-54047"/>
            <a:ext cx="10939266" cy="13824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xit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1000" fill="hold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xit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4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xit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51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6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xit" nodeType="click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71" dur="1000" fill="hold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xit" nodeType="click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8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xit" nodeType="click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9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ID="10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9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xit" nodeType="clickEffect" presetID="10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0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xit" nodeType="clickEffect" presetID="10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1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entr" nodeType="clickEffect" presetID="10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Class="exit" nodeType="clickEffect" presetID="10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Class="entr" nodeType="clickEffect" presetID="10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xit" nodeType="click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31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ntr" nodeType="clickEffect" presetID="10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xit" nodeType="clickEffect" presetID="10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1" dur="100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Class="entr" nodeType="clickEffect" presetID="10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Class="exit" nodeType="clickEffect" presetID="10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51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Class="entr" nodeType="clickEffect" presetID="10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Class="exit" nodeType="clickEffect" presetID="10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61" dur="10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32"/>
      <p:bldP build="whole" bldLvl="1" animBg="1" rev="0" advAuto="0" spid="198" grpId="13"/>
      <p:bldP build="whole" bldLvl="1" animBg="1" rev="0" advAuto="0" spid="198" grpId="14"/>
      <p:bldP build="whole" bldLvl="1" animBg="1" rev="0" advAuto="0" spid="196" grpId="9"/>
      <p:bldP build="whole" bldLvl="1" animBg="1" rev="0" advAuto="0" spid="196" grpId="10"/>
      <p:bldP build="whole" bldLvl="1" animBg="1" rev="0" advAuto="0" spid="194" grpId="5"/>
      <p:bldP build="whole" bldLvl="1" animBg="1" rev="0" advAuto="0" spid="194" grpId="6"/>
      <p:bldP build="whole" bldLvl="1" animBg="1" rev="0" advAuto="0" spid="202" grpId="21"/>
      <p:bldP build="whole" bldLvl="1" animBg="1" rev="0" advAuto="0" spid="202" grpId="22"/>
      <p:bldP build="whole" bldLvl="1" animBg="1" rev="0" advAuto="0" spid="193" grpId="3"/>
      <p:bldP build="whole" bldLvl="1" animBg="1" rev="0" advAuto="0" spid="193" grpId="4"/>
      <p:bldP build="whole" bldLvl="1" animBg="1" rev="0" advAuto="0" spid="197" grpId="11"/>
      <p:bldP build="whole" bldLvl="1" animBg="1" rev="0" advAuto="0" spid="197" grpId="12"/>
      <p:bldP build="whole" bldLvl="1" animBg="1" rev="0" advAuto="0" spid="195" grpId="7"/>
      <p:bldP build="whole" bldLvl="1" animBg="1" rev="0" advAuto="0" spid="195" grpId="8"/>
      <p:bldP build="whole" bldLvl="1" animBg="1" rev="0" advAuto="0" spid="199" grpId="15"/>
      <p:bldP build="whole" bldLvl="1" animBg="1" rev="0" advAuto="0" spid="199" grpId="16"/>
      <p:bldP build="whole" bldLvl="1" animBg="1" rev="0" advAuto="0" spid="203" grpId="23"/>
      <p:bldP build="whole" bldLvl="1" animBg="1" rev="0" advAuto="0" spid="203" grpId="24"/>
      <p:bldP build="whole" bldLvl="1" animBg="1" rev="0" advAuto="0" spid="204" grpId="25"/>
      <p:bldP build="whole" bldLvl="1" animBg="1" rev="0" advAuto="0" spid="204" grpId="26"/>
      <p:bldP build="whole" bldLvl="1" animBg="1" rev="0" advAuto="0" spid="205" grpId="27"/>
      <p:bldP build="whole" bldLvl="1" animBg="1" rev="0" advAuto="0" spid="205" grpId="28"/>
      <p:bldP build="whole" bldLvl="1" animBg="1" rev="0" advAuto="0" spid="201" grpId="19"/>
      <p:bldP build="whole" bldLvl="1" animBg="1" rev="0" advAuto="0" spid="201" grpId="20"/>
      <p:bldP build="whole" bldLvl="1" animBg="1" rev="0" advAuto="0" spid="192" grpId="1"/>
      <p:bldP build="whole" bldLvl="1" animBg="1" rev="0" advAuto="0" spid="192" grpId="2"/>
      <p:bldP build="whole" bldLvl="1" animBg="1" rev="0" advAuto="0" spid="200" grpId="17"/>
      <p:bldP build="whole" bldLvl="1" animBg="1" rev="0" advAuto="0" spid="200" grpId="18"/>
      <p:bldP build="whole" bldLvl="1" animBg="1" rev="0" advAuto="0" spid="206" grpId="29"/>
      <p:bldP build="whole" bldLvl="1" animBg="1" rev="0" advAuto="0" spid="206" grpId="30"/>
      <p:bldP build="whole" bldLvl="1" animBg="1" rev="0" advAuto="0" spid="207" grpId="3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  <p:bldP build="whole" bldLvl="1" animBg="1" rev="0" advAuto="0" spid="209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77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he Challenge:…"/>
          <p:cNvSpPr txBox="1"/>
          <p:nvPr/>
        </p:nvSpPr>
        <p:spPr>
          <a:xfrm>
            <a:off x="1383409" y="1207765"/>
            <a:ext cx="20731450" cy="14238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12800"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The Challenge:</a:t>
            </a:r>
          </a:p>
          <a:p>
            <a:pPr algn="l">
              <a:lnSpc>
                <a:spcPct val="110000"/>
              </a:lnSpc>
              <a:defRPr sz="4800"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5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You’re going create a self - portrait in your matchbox.</a:t>
            </a:r>
          </a:p>
          <a:p>
            <a:pPr algn="l">
              <a:lnSpc>
                <a:spcPct val="15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It will reflect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you</a:t>
            </a:r>
            <a:r>
              <a:t>…what you look like, or what you like to think about,           or what you like to dream about.</a:t>
            </a:r>
          </a:p>
          <a:p>
            <a:pPr algn="l">
              <a:lnSpc>
                <a:spcPct val="15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50000"/>
              </a:lnSpc>
              <a:defRPr sz="68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Draw something that is important to you. </a:t>
            </a:r>
          </a:p>
          <a:p>
            <a:pPr lvl="1" algn="l">
              <a:lnSpc>
                <a:spcPct val="140000"/>
              </a:lnSpc>
              <a:defRPr sz="4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lvl="1" algn="l">
              <a:lnSpc>
                <a:spcPct val="140000"/>
              </a:lnSpc>
              <a:defRPr sz="4000">
                <a:latin typeface="Futura"/>
                <a:ea typeface="Futura"/>
                <a:cs typeface="Futura"/>
                <a:sym typeface="Futura"/>
              </a:defRPr>
            </a:pPr>
          </a:p>
          <a:p>
            <a:pPr lvl="2" algn="l">
              <a:lnSpc>
                <a:spcPct val="140000"/>
              </a:lnSpc>
              <a:defRPr sz="4000"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4000"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2"/>
      <p:bldP build="whole" bldLvl="1" animBg="1" rev="0" advAuto="0" spid="2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2-05-10 at 12.11.29 PM.png" descr="Screen Shot 2022-05-10 at 12.11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88743" y="-4751444"/>
            <a:ext cx="36075721" cy="22547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You might choose to make a box where:…"/>
          <p:cNvSpPr txBox="1"/>
          <p:nvPr/>
        </p:nvSpPr>
        <p:spPr>
          <a:xfrm>
            <a:off x="1364545" y="1462221"/>
            <a:ext cx="19087208" cy="1164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70000"/>
              </a:lnSpc>
              <a:defRPr sz="52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 might choose to make a box where:</a:t>
            </a:r>
          </a:p>
          <a:p>
            <a:pPr lvl="1"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   you draw your bedroom, maybe your house - real or imaginary</a:t>
            </a:r>
          </a:p>
          <a:p>
            <a:pPr lvl="1"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   you draw something you really like (pets, objects, places)</a:t>
            </a:r>
          </a:p>
          <a:p>
            <a:pPr lvl="1" marL="1219200" indent="-609600" algn="l">
              <a:lnSpc>
                <a:spcPct val="170000"/>
              </a:lnSpc>
              <a:buSzPct val="123000"/>
              <a:buChar char="-"/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you draw a ‘dream world’ that you would like to visit</a:t>
            </a:r>
          </a:p>
          <a:p>
            <a:pPr lvl="1" marL="1219200" indent="-609600" algn="l">
              <a:lnSpc>
                <a:spcPct val="170000"/>
              </a:lnSpc>
              <a:buSzPct val="123000"/>
              <a:buChar char="-"/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you draw a happy memory</a:t>
            </a:r>
          </a:p>
          <a:p>
            <a:pPr lvl="1" marL="1219200" indent="-609600" algn="l">
              <a:lnSpc>
                <a:spcPct val="170000"/>
              </a:lnSpc>
              <a:buSzPct val="123000"/>
              <a:buChar char="-"/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you draw your friends or family</a:t>
            </a:r>
          </a:p>
          <a:p>
            <a:pPr algn="l">
              <a:lnSpc>
                <a:spcPct val="17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70000"/>
              </a:lnSpc>
              <a:defRPr sz="44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  <p:bldP build="whole" bldLvl="1" animBg="1" rev="0" advAuto="0" spid="213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or the inside of your matchbox:…"/>
          <p:cNvSpPr txBox="1"/>
          <p:nvPr/>
        </p:nvSpPr>
        <p:spPr>
          <a:xfrm>
            <a:off x="863703" y="1386318"/>
            <a:ext cx="23658862" cy="870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algn="l">
              <a:lnSpc>
                <a:spcPct val="140000"/>
              </a:lnSpc>
              <a:defRPr sz="76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For the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 inside </a:t>
            </a:r>
            <a:r>
              <a:t>of your matchbox:</a:t>
            </a:r>
          </a:p>
          <a:p>
            <a:pPr lvl="1" algn="l">
              <a:lnSpc>
                <a:spcPct val="14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lvl="1" algn="l">
              <a:lnSpc>
                <a:spcPct val="16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draw on the back of the box first, then the sides. </a:t>
            </a:r>
          </a:p>
          <a:p>
            <a:pPr lvl="1" algn="l">
              <a:lnSpc>
                <a:spcPct val="16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Then you can glue down images of other things you’ve drawn                                  </a:t>
            </a:r>
          </a:p>
          <a:p>
            <a:pPr lvl="1" algn="l">
              <a:lnSpc>
                <a:spcPct val="16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inside your box.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1"/>
      <p:bldP build="whole" bldLvl="1" animBg="1" rev="0" advAuto="0" spid="21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For the outside of your matchbox -…"/>
          <p:cNvSpPr txBox="1"/>
          <p:nvPr/>
        </p:nvSpPr>
        <p:spPr>
          <a:xfrm>
            <a:off x="441124" y="1378786"/>
            <a:ext cx="24434801" cy="9530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4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7600"/>
              <a:t>   For the </a:t>
            </a:r>
            <a:r>
              <a:rPr sz="7600">
                <a:latin typeface="Futura Bold"/>
                <a:ea typeface="Futura Bold"/>
                <a:cs typeface="Futura Bold"/>
                <a:sym typeface="Futura Bold"/>
              </a:rPr>
              <a:t>outside</a:t>
            </a:r>
            <a:r>
              <a:rPr sz="7600"/>
              <a:t> of your matchbox - </a:t>
            </a:r>
            <a:r>
              <a:rPr sz="7600">
                <a:latin typeface="Futura Bold"/>
                <a:ea typeface="Futura Bold"/>
                <a:cs typeface="Futura Bold"/>
                <a:sym typeface="Futura Bold"/>
              </a:rPr>
              <a:t>                                 </a:t>
            </a:r>
            <a:endParaRPr sz="7600">
              <a:latin typeface="Futura Bold"/>
              <a:ea typeface="Futura Bold"/>
              <a:cs typeface="Futura Bold"/>
              <a:sym typeface="Futura Bold"/>
            </a:endParaRPr>
          </a:p>
          <a:p>
            <a:pPr algn="l">
              <a:lnSpc>
                <a:spcPct val="14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7600">
                <a:latin typeface="Futura Bold"/>
                <a:ea typeface="Futura Bold"/>
                <a:cs typeface="Futura Bold"/>
                <a:sym typeface="Futura Bold"/>
              </a:rPr>
              <a:t>   </a:t>
            </a:r>
            <a:r>
              <a:rPr sz="7600"/>
              <a:t>the</a:t>
            </a:r>
            <a:r>
              <a:rPr sz="7600">
                <a:latin typeface="Futura Bold"/>
                <a:ea typeface="Futura Bold"/>
                <a:cs typeface="Futura Bold"/>
                <a:sym typeface="Futura Bold"/>
              </a:rPr>
              <a:t> cover </a:t>
            </a:r>
            <a:r>
              <a:rPr sz="7600"/>
              <a:t>of your box:</a:t>
            </a:r>
            <a:r>
              <a:t> 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8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Do you want to cut a hole in your cover - to give a sneak peek of what’s inside?</a:t>
            </a:r>
          </a:p>
          <a:p>
            <a:pPr algn="l">
              <a:lnSpc>
                <a:spcPct val="18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Do you want to use words anywhere in, on or around your box?</a:t>
            </a:r>
          </a:p>
          <a:p>
            <a:pPr algn="l">
              <a:lnSpc>
                <a:spcPct val="14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  <p:bldP build="whole" bldLvl="1" animBg="1" rev="0" advAuto="0" spid="217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o……"/>
          <p:cNvSpPr txBox="1"/>
          <p:nvPr/>
        </p:nvSpPr>
        <p:spPr>
          <a:xfrm>
            <a:off x="5912586" y="1140964"/>
            <a:ext cx="12558828" cy="10137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8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So…</a:t>
            </a:r>
          </a:p>
          <a:p>
            <a:pPr>
              <a:lnSpc>
                <a:spcPct val="150000"/>
              </a:lnSpc>
              <a:defRPr sz="8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let’s create </a:t>
            </a:r>
          </a:p>
          <a:p>
            <a:pPr>
              <a:lnSpc>
                <a:spcPct val="150000"/>
              </a:lnSpc>
              <a:defRPr sz="8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your ‘self-portraits’…</a:t>
            </a:r>
          </a:p>
          <a:p>
            <a:pPr>
              <a:lnSpc>
                <a:spcPct val="150000"/>
              </a:lnSpc>
              <a:defRPr sz="8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and then let’s </a:t>
            </a:r>
          </a:p>
          <a:p>
            <a:pPr>
              <a:lnSpc>
                <a:spcPct val="150000"/>
              </a:lnSpc>
              <a:defRPr sz="86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share your boxes.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1" dur="450" fill="hold">
                                          <p:stCondLst>
                                            <p:cond delay="455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55" fill="hold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45" fill="hold">
                                          <p:stCondLst>
                                            <p:cond delay="4555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0" fill="hold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0" fill="hold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0" fill="hold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0" fill="hold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accel="50000" fill="hold">
                                          <p:stCondLst>
                                            <p:cond delay="455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65" fill="hold">
                                          <p:stCondLst>
                                            <p:cond delay="155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5" decel="50000" fill="hold">
                                          <p:stCondLst>
                                            <p:cond delay="1615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65" decel="50000" fill="hold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5" decel="50000" fill="hold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5" decel="50000" fill="hold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5" decel="50000" fill="hold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5" decel="50000" fill="hold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5" decel="50000" fill="hold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2"/>
      <p:bldP build="whole" bldLvl="1" animBg="1" rev="0" advAuto="0" spid="21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2"/>
      <p:bldP build="whole" bldLvl="1" animBg="1" rev="0" advAuto="0" spid="2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what one thing…"/>
          <p:cNvSpPr txBox="1"/>
          <p:nvPr/>
        </p:nvSpPr>
        <p:spPr>
          <a:xfrm>
            <a:off x="1266120" y="352220"/>
            <a:ext cx="20662293" cy="12681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sz="15600">
                <a:solidFill>
                  <a:srgbClr val="FF4BCE"/>
                </a:solidFill>
                <a:latin typeface="Andale Mono"/>
                <a:ea typeface="Andale Mono"/>
                <a:cs typeface="Andale Mono"/>
                <a:sym typeface="Andale Mono"/>
              </a:rPr>
              <a:t>one thing</a:t>
            </a:r>
            <a:endParaRPr sz="16400">
              <a:solidFill>
                <a:schemeClr val="accent3">
                  <a:hueOff val="-274225"/>
                  <a:satOff val="26768"/>
                  <a:lumOff val="11368"/>
                </a:schemeClr>
              </a:solidFill>
            </a:endParaRP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today…</a:t>
            </a:r>
            <a:r>
              <a:rPr sz="15600">
                <a:solidFill>
                  <a:srgbClr val="9497FF"/>
                </a:solidFill>
                <a:latin typeface="Andale Mono"/>
                <a:ea typeface="Andale Mono"/>
                <a:cs typeface="Andale Mono"/>
                <a:sym typeface="Andale Mono"/>
              </a:rPr>
              <a:t>pass</a:t>
            </a:r>
            <a:r>
              <a:rPr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4"/>
                </a:solidFill>
              </a:rPr>
              <a:t>or</a:t>
            </a:r>
            <a:r>
              <a:t> </a:t>
            </a:r>
            <a:r>
              <a:rPr sz="15600"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  <a:latin typeface="Andale Mono"/>
                <a:ea typeface="Andale Mono"/>
                <a:cs typeface="Andale Mono"/>
                <a:sym typeface="Andale Mono"/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2"/>
      <p:bldP build="whole" bldLvl="1" animBg="1" rev="0" advAuto="0" spid="22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5" grpId="2"/>
      <p:bldP build="whole" bldLvl="1" animBg="1" rev="0" advAuto="0" spid="2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http://www.gabrielsartkids.com/uploads/4/5/5/6/4556661/joseph_cornell_lp.pdf…"/>
          <p:cNvSpPr txBox="1"/>
          <p:nvPr/>
        </p:nvSpPr>
        <p:spPr>
          <a:xfrm>
            <a:off x="894149" y="566351"/>
            <a:ext cx="21439883" cy="1165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2" invalidUrl="" action="" tgtFrame="" tooltip="" history="1" highlightClick="0" endSnd="0"/>
              </a:rPr>
              <a:t>http://www.gabrielsartkids.com/uploads/4/5/5/6/4556661/joseph_cornell_lp.pdf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https://americanart.si.edu/artist/joseph-cornell-995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4" invalidUrl="" action="" tgtFrame="" tooltip="" history="1" highlightClick="0" endSnd="0"/>
              </a:rPr>
              <a:t>http://www.beaconlearningcenter.com/lessons/lesson.asp?ID=1423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5" invalidUrl="" action="" tgtFrame="" tooltip="" history="1" highlightClick="0" endSnd="0"/>
              </a:rPr>
              <a:t>https://noma.org/art-making-activity-create-a-shadowbox/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6" invalidUrl="" action="" tgtFrame="" tooltip="" history="1" highlightClick="0" endSnd="0"/>
              </a:rPr>
              <a:t>https://www.enchantedlearning.com/artists/cornell/activity.shtml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7" invalidUrl="" action="" tgtFrame="" tooltip="" history="1" highlightClick="0" endSnd="0"/>
              </a:rPr>
              <a:t>https://www.artic.edu/collection/resources/educator-resources/47-educator-resource-packet-untitled-hotel-de-la-duchesse-anne-by-joseph-cornell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8" invalidUrl="" action="" tgtFrame="" tooltip="" history="1" highlightClick="0" endSnd="0"/>
              </a:rPr>
              <a:t>https://learn.ncartmuseum.org/artists/joseph-cornell/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9" invalidUrl="" action="" tgtFrame="" tooltip="" history="1" highlightClick="0" endSnd="0"/>
              </a:rPr>
              <a:t>https://manoswelt.blogspot.com/2012/03/kunstschachteln-59-65-und-februar.html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0" invalidUrl="" action="" tgtFrame="" tooltip="" history="1" highlightClick="0" endSnd="0"/>
              </a:rPr>
              <a:t>https://fdocuments.us/document/joseph-cornell.html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1" invalidUrl="" action="" tgtFrame="" tooltip="" history="1" highlightClick="0" endSnd="0"/>
              </a:rPr>
              <a:t>https://www.thoughtco.com/joseph-cornell-4685957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2" invalidUrl="" action="" tgtFrame="" tooltip="" history="1" highlightClick="0" endSnd="0"/>
              </a:rPr>
              <a:t>https://jonathangriffin.org/2015/10/17/joseph-cornell/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13" invalidUrl="" action="" tgtFrame="" tooltip="" history="1" highlightClick="0" endSnd="0"/>
              </a:rPr>
              <a:t>https://www.accessart.org.uk/matchboxworlds/?print=print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u="none">
              <a:solidFill>
                <a:srgbClr val="000000"/>
              </a:solidFill>
            </a:endParaRPr>
          </a:p>
          <a:p>
            <a:pPr algn="l" defTabSz="457200"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u="none">
                <a:solidFill>
                  <a:srgbClr val="000000"/>
                </a:solidFill>
              </a:rPr>
              <a:t>https://docs.google.com/document/d/1AWT8W47CQm5LkjML7tBdogpiJ4KVwA4SG0WXIzqK_M8/edit#</a:t>
            </a:r>
            <a:endParaRPr u="non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1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hour,…"/>
          <p:cNvSpPr txBox="1"/>
          <p:nvPr/>
        </p:nvSpPr>
        <p:spPr>
          <a:xfrm>
            <a:off x="1319959" y="993587"/>
            <a:ext cx="22334849" cy="9091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0600">
                <a:solidFill>
                  <a:srgbClr val="F407E5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 the next hour, </a:t>
            </a:r>
          </a:p>
          <a:p>
            <a:pPr algn="l">
              <a:defRPr sz="10600">
                <a:solidFill>
                  <a:srgbClr val="F407E5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you will be able to:</a:t>
            </a:r>
          </a:p>
          <a:p>
            <a:pPr algn="l">
              <a:lnSpc>
                <a:spcPct val="120000"/>
              </a:lnSpc>
              <a:defRPr sz="4800">
                <a:solidFill>
                  <a:srgbClr val="FF4016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lnSpc>
                <a:spcPct val="209999"/>
              </a:lnSpc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-   understand the ‘shadow boxes’ of Joseph Cornell</a:t>
            </a:r>
          </a:p>
          <a:p>
            <a:pPr marL="812800" indent="-812800" algn="l">
              <a:lnSpc>
                <a:spcPct val="209999"/>
              </a:lnSpc>
              <a:buSzPct val="123000"/>
              <a:buChar char="-"/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create a 3-D artwork (in a matchbox)</a:t>
            </a:r>
          </a:p>
          <a:p>
            <a:pPr marL="812800" indent="-812800" algn="l">
              <a:lnSpc>
                <a:spcPct val="209999"/>
              </a:lnSpc>
              <a:buSzPct val="123000"/>
              <a:buChar char="-"/>
              <a:defRPr sz="4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express yourself  - show who you are or what you like to think about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  <p:bldP build="whole" bldLvl="1" animBg="1" rev="0" advAuto="0" spid="159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your matchbox…"/>
          <p:cNvSpPr txBox="1"/>
          <p:nvPr/>
        </p:nvSpPr>
        <p:spPr>
          <a:xfrm>
            <a:off x="723462" y="4311773"/>
            <a:ext cx="24434801" cy="9552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1727200" indent="-1727200" algn="l">
              <a:lnSpc>
                <a:spcPct val="170000"/>
              </a:lnSpc>
              <a:buSzPct val="123000"/>
              <a:buChar char="-"/>
              <a:defRPr sz="10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your matchbox</a:t>
            </a:r>
          </a:p>
          <a:p>
            <a:pPr marL="1727200" indent="-1727200" algn="l">
              <a:lnSpc>
                <a:spcPct val="170000"/>
              </a:lnSpc>
              <a:buSzPct val="123000"/>
              <a:buChar char="-"/>
              <a:defRPr sz="10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b="1">
                <a:solidFill>
                  <a:schemeClr val="accent6"/>
                </a:solidFill>
                <a:latin typeface="Gill Sans"/>
                <a:ea typeface="Gill Sans"/>
                <a:cs typeface="Gill Sans"/>
                <a:sym typeface="Gill Sans"/>
              </a:rPr>
              <a:t>ANY</a:t>
            </a:r>
            <a:r>
              <a:rPr b="1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>
                <a:solidFill>
                  <a:srgbClr val="FFD039"/>
                </a:solidFill>
              </a:rPr>
              <a:t>art materials</a:t>
            </a:r>
            <a:r>
              <a:rPr>
                <a:solidFill>
                  <a:srgbClr val="FFD56C"/>
                </a:solidFill>
              </a:rPr>
              <a:t> </a:t>
            </a:r>
            <a:r>
              <a:t>in your Art Box </a:t>
            </a:r>
            <a:r>
              <a:rPr>
                <a:solidFill>
                  <a:srgbClr val="FFD56C"/>
                </a:solidFill>
              </a:rPr>
              <a:t>                               </a:t>
            </a:r>
          </a:p>
          <a:p>
            <a:pPr algn="l">
              <a:lnSpc>
                <a:spcPct val="170000"/>
              </a:lnSpc>
              <a:defRPr sz="102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          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ollage…"/>
          <p:cNvSpPr txBox="1"/>
          <p:nvPr/>
        </p:nvSpPr>
        <p:spPr>
          <a:xfrm>
            <a:off x="6913926" y="2646599"/>
            <a:ext cx="10018624" cy="7836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11600">
                <a:solidFill>
                  <a:schemeClr val="accent6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collage</a:t>
            </a:r>
          </a:p>
          <a:p>
            <a:pPr>
              <a:lnSpc>
                <a:spcPct val="150000"/>
              </a:lnSpc>
              <a:defRPr sz="11600">
                <a:solidFill>
                  <a:schemeClr val="accent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shadow box</a:t>
            </a:r>
          </a:p>
          <a:p>
            <a:pPr>
              <a:lnSpc>
                <a:spcPct val="150000"/>
              </a:lnSpc>
              <a:defRPr sz="11600">
                <a:solidFill>
                  <a:schemeClr val="accent3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self portrait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2"/>
      <p:bldP build="whole" bldLvl="1" animBg="1" rev="0" advAuto="0" spid="16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2-05-10 at 1.22.49 PM.png" descr="Screen Shot 2022-05-10 at 1.22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01806" y="-5256531"/>
            <a:ext cx="37719704" cy="2357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2"/>
      <p:bldP build="whole" bldLvl="1" animBg="1" rev="0" advAuto="0" spid="167" grpId="1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