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3dmE4VvaSNc?feature=oembed" TargetMode="External"/><Relationship Id="rId3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5" Type="http://schemas.openxmlformats.org/officeDocument/2006/relationships/image" Target="../media/image17.jpeg"/><Relationship Id="rId16" Type="http://schemas.openxmlformats.org/officeDocument/2006/relationships/image" Target="../media/image18.jpeg"/><Relationship Id="rId17" Type="http://schemas.openxmlformats.org/officeDocument/2006/relationships/image" Target="../media/image1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hitney.org/artists/776" TargetMode="External"/><Relationship Id="rId3" Type="http://schemas.openxmlformats.org/officeDocument/2006/relationships/hyperlink" Target="https://publicdelivery.org/wp-content/uploads/2013/07/Sol-LeWitt-%E2%80%93-Wall-Drawing-16-September-1969.jpg" TargetMode="External"/><Relationship Id="rId4" Type="http://schemas.openxmlformats.org/officeDocument/2006/relationships/hyperlink" Target="https://hyperallergic.com/391967/a-performance-of-sol-lewitts-drawing-instructions/" TargetMode="External"/><Relationship Id="rId5" Type="http://schemas.openxmlformats.org/officeDocument/2006/relationships/hyperlink" Target="https://ray2401.wordpress.com/2017/08/21/sol-lewitts-art/" TargetMode="External"/><Relationship Id="rId6" Type="http://schemas.openxmlformats.org/officeDocument/2006/relationships/hyperlink" Target="https://www.diaart.org/media/_file/brochures/lewitt6-10.pdf" TargetMode="External"/><Relationship Id="rId7" Type="http://schemas.openxmlformats.org/officeDocument/2006/relationships/hyperlink" Target="https://publicdelivery.org/sol-lewitt-wall-drawings/" TargetMode="External"/><Relationship Id="rId8" Type="http://schemas.openxmlformats.org/officeDocument/2006/relationships/hyperlink" Target="https://tnartseducation.org/lesson-plans/sol-lewitt-fraction-lesson/" TargetMode="External"/><Relationship Id="rId9" Type="http://schemas.openxmlformats.org/officeDocument/2006/relationships/hyperlink" Target="https://larryspeck.com/2014/07/thoughts-on-sol-lewitt-the-visionary-and-the-makers/" TargetMode="External"/><Relationship Id="rId10" Type="http://schemas.openxmlformats.org/officeDocument/2006/relationships/hyperlink" Target="https://www.sfmoma.org/read/drawing-with-instructions/" TargetMode="External"/><Relationship Id="rId11" Type="http://schemas.openxmlformats.org/officeDocument/2006/relationships/hyperlink" Target="https://www.guggenheim.org/teaching-materials/singular-forms-sometimes-repeated-art-from-1951-to-the-present/sol-lewitt-1928-2007" TargetMode="External"/><Relationship Id="rId12" Type="http://schemas.openxmlformats.org/officeDocument/2006/relationships/hyperlink" Target="https://www.moma.org/momaorg/shared/pdfs/moma_learning/docs/MAI8_2.pdf" TargetMode="External"/><Relationship Id="rId13" Type="http://schemas.openxmlformats.org/officeDocument/2006/relationships/hyperlink" Target="https://www.dickblick.com/lesson-plans/the-conceptual-art-game/" TargetMode="External"/><Relationship Id="rId14" Type="http://schemas.openxmlformats.org/officeDocument/2006/relationships/hyperlink" Target="https://web.williams.edu/wcma/modules/lewitt/pdf/EducatorsGuide_ABCDsofSolLewitt.pdf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Who is the artist when someone comes up with an idea for a work of art, but other people make it?"/>
          <p:cNvSpPr txBox="1"/>
          <p:nvPr/>
        </p:nvSpPr>
        <p:spPr>
          <a:xfrm>
            <a:off x="928369" y="6660773"/>
            <a:ext cx="22527261" cy="560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410000"/>
              </a:lnSpc>
              <a:defRPr sz="4000">
                <a:solidFill>
                  <a:srgbClr val="000000"/>
                </a:solidFill>
              </a:defRPr>
            </a:pPr>
            <a:r>
              <a:t>Who is the artist when someone comes up with an idea for a work of art, but other people make it?</a:t>
            </a:r>
          </a:p>
          <a:p>
            <a:pPr>
              <a:lnSpc>
                <a:spcPct val="410000"/>
              </a:lnSpc>
              <a:defRPr sz="40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onceptual art : art where the artists’s idea…"/>
          <p:cNvSpPr txBox="1"/>
          <p:nvPr/>
        </p:nvSpPr>
        <p:spPr>
          <a:xfrm>
            <a:off x="3092981" y="2360486"/>
            <a:ext cx="18198038" cy="8089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0"/>
              </a:lnSpc>
              <a:defRPr sz="6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conceptual art</a:t>
            </a:r>
            <a:r>
              <a:rPr>
                <a:solidFill>
                  <a:srgbClr val="FFFFFF"/>
                </a:solidFill>
              </a:rPr>
              <a:t> :</a:t>
            </a:r>
            <a:r>
              <a:t> art where the artists’s idea </a:t>
            </a:r>
          </a:p>
          <a:p>
            <a:pPr>
              <a:lnSpc>
                <a:spcPct val="200000"/>
              </a:lnSpc>
              <a:defRPr sz="6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 concept  - </a:t>
            </a:r>
            <a:r>
              <a:rPr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the idea</a:t>
            </a:r>
            <a:r>
              <a:t> - of the art </a:t>
            </a:r>
          </a:p>
          <a:p>
            <a:pPr>
              <a:lnSpc>
                <a:spcPct val="200000"/>
              </a:lnSpc>
              <a:defRPr sz="6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is considered more important </a:t>
            </a:r>
          </a:p>
          <a:p>
            <a:pPr>
              <a:lnSpc>
                <a:spcPct val="200000"/>
              </a:lnSpc>
              <a:defRPr sz="6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than the artwork itself.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5-22 at 8.58.02 PM.png" descr="Screen Shot 2022-05-22 at 8.58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24442" y="-4423380"/>
            <a:ext cx="35056810" cy="21910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P0808.jpg.jpeg" descr="IMGP0808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447" y="741477"/>
            <a:ext cx="16825028" cy="12629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P0618.jpg.jpeg" descr="IMGP0618.jp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4798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3"/>
      <p:bldP build="whole" bldLvl="1" animBg="1" rev="0" advAuto="0" spid="173" grpId="1"/>
      <p:bldP build="whole" bldLvl="1" animBg="1" rev="0" advAuto="0" spid="173" grpId="2"/>
      <p:bldP build="whole" bldLvl="1" animBg="1" rev="0" advAuto="0" spid="174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nstallation of Sol LeWitt's wall drawings at the Art Gallery of NSW" descr="Installation of Sol LeWitt's wall drawings at the Art Gallery of NSW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Installation of Sol LeWitt's wall drawings at the Art Gallery of NSW" aiw:author="Art Gallery of NSW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982892" y="-48831"/>
            <a:ext cx="18418216" cy="138136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he following are some of Sol LeWitt’s  ‘Wall Drawings’.…"/>
          <p:cNvSpPr txBox="1"/>
          <p:nvPr/>
        </p:nvSpPr>
        <p:spPr>
          <a:xfrm>
            <a:off x="6186561" y="2405395"/>
            <a:ext cx="12010877" cy="845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90000"/>
              </a:lnSpc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 following are some of Sol LeWitt’s  ‘Wall Drawings’. </a:t>
            </a:r>
          </a:p>
          <a:p>
            <a:pPr>
              <a:lnSpc>
                <a:spcPct val="190000"/>
              </a:lnSpc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LeWitt wrote the instructions.</a:t>
            </a:r>
          </a:p>
          <a:p>
            <a:pPr>
              <a:lnSpc>
                <a:spcPct val="190000"/>
              </a:lnSpc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People created the drawings according to his instructions.</a:t>
            </a:r>
          </a:p>
          <a:p>
            <a:pPr>
              <a:lnSpc>
                <a:spcPct val="190000"/>
              </a:lnSpc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lnSpc>
                <a:spcPct val="190000"/>
              </a:lnSpc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lnSpc>
                <a:spcPct val="190000"/>
              </a:lnSpc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So - who’s the artist?</a:t>
            </a:r>
          </a:p>
          <a:p>
            <a:pPr>
              <a:lnSpc>
                <a:spcPct val="190000"/>
              </a:lnSpc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Sol LeWitt?</a:t>
            </a:r>
          </a:p>
          <a:p>
            <a:pPr>
              <a:lnSpc>
                <a:spcPct val="190000"/>
              </a:lnSpc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Or the people that created the drawings?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  <p:bldP build="whole" bldLvl="1" animBg="1" rev="0" advAuto="0" spid="17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Unknown-6.jpeg" descr="Unknown-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67" y="2930371"/>
            <a:ext cx="19888846" cy="7855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s-28.jpeg" descr="images-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0012" y="485475"/>
            <a:ext cx="20510749" cy="901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wall-drawing-522-1987.jpg" descr="wall-drawing-522-198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3551" y="0"/>
            <a:ext cx="2134526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s-26.jpeg" descr="images-2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1515" y="561286"/>
            <a:ext cx="20022135" cy="12593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s-22.jpeg" descr="images-2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6959" y="387118"/>
            <a:ext cx="15530115" cy="12941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s-6.jpeg" descr="images-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36037" y="1623643"/>
            <a:ext cx="13604014" cy="10468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s-25.jpeg" descr="images-2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07978" y="2035733"/>
            <a:ext cx="12875950" cy="9644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s-5.jpeg" descr="images-5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45041" y="2720323"/>
            <a:ext cx="11048023" cy="8275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Unknown-10.jpeg" descr="Unknown-10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55371" y="2697614"/>
            <a:ext cx="15951541" cy="10615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s-23.jpeg" descr="images-23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480" y="1448970"/>
            <a:ext cx="16944909" cy="1033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s-12.jpeg" descr="images-12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69599" y="2518044"/>
            <a:ext cx="20510749" cy="8679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s-21.jpeg" descr="images-21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10012" y="1278525"/>
            <a:ext cx="20510749" cy="11486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Unknown-8.jpeg" descr="Unknown-8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96819" y="550653"/>
            <a:ext cx="14528960" cy="12941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s-2.jpeg" descr="images-2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647753" y="1797974"/>
            <a:ext cx="13269659" cy="10120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s-27.jpeg" descr="images-27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78794" y="-1153994"/>
            <a:ext cx="22692360" cy="14909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d7hftxdivxxvm.cloudfront.net.jpeg" descr="d7hftxdivxxvm.cloudfront.net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245422" y="-604226"/>
            <a:ext cx="18887332" cy="15251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xit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xit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1" dur="1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entr" nodeType="click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exit" nodeType="click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xit" nodeType="click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31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xit" nodeType="click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Class="entr" nodeType="click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Class="exit" nodeType="click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Class="entr" nodeType="clickEffect" presetID="10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Class="exit" nodeType="clickEffect" presetID="10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9"/>
      <p:bldP build="whole" bldLvl="1" animBg="1" rev="0" advAuto="0" spid="184" grpId="9"/>
      <p:bldP build="whole" bldLvl="1" animBg="1" rev="0" advAuto="0" spid="184" grpId="10"/>
      <p:bldP build="whole" bldLvl="1" animBg="1" rev="0" advAuto="0" spid="183" grpId="7"/>
      <p:bldP build="whole" bldLvl="1" animBg="1" rev="0" advAuto="0" spid="180" grpId="1"/>
      <p:bldP build="whole" bldLvl="1" animBg="1" rev="0" advAuto="0" spid="180" grpId="2"/>
      <p:bldP build="whole" bldLvl="1" animBg="1" rev="0" advAuto="0" spid="183" grpId="8"/>
      <p:bldP build="whole" bldLvl="1" animBg="1" rev="0" advAuto="0" spid="189" grpId="20"/>
      <p:bldP build="whole" bldLvl="1" animBg="1" rev="0" advAuto="0" spid="187" grpId="15"/>
      <p:bldP build="whole" bldLvl="1" animBg="1" rev="0" advAuto="0" spid="187" grpId="16"/>
      <p:bldP build="whole" bldLvl="1" animBg="1" rev="0" advAuto="0" spid="194" grpId="29"/>
      <p:bldP build="whole" bldLvl="1" animBg="1" rev="0" advAuto="0" spid="194" grpId="30"/>
      <p:bldP build="whole" bldLvl="1" animBg="1" rev="0" advAuto="0" spid="193" grpId="27"/>
      <p:bldP build="whole" bldLvl="1" animBg="1" rev="0" advAuto="0" spid="191" grpId="23"/>
      <p:bldP build="whole" bldLvl="1" animBg="1" rev="0" advAuto="0" spid="188" grpId="17"/>
      <p:bldP build="whole" bldLvl="1" animBg="1" rev="0" advAuto="0" spid="181" grpId="3"/>
      <p:bldP build="whole" bldLvl="1" animBg="1" rev="0" advAuto="0" spid="181" grpId="4"/>
      <p:bldP build="whole" bldLvl="1" animBg="1" rev="0" advAuto="0" spid="188" grpId="18"/>
      <p:bldP build="whole" bldLvl="1" animBg="1" rev="0" advAuto="0" spid="191" grpId="24"/>
      <p:bldP build="whole" bldLvl="1" animBg="1" rev="0" advAuto="0" spid="193" grpId="28"/>
      <p:bldP build="whole" bldLvl="1" animBg="1" rev="0" advAuto="0" spid="195" grpId="31"/>
      <p:bldP build="whole" bldLvl="1" animBg="1" rev="0" advAuto="0" spid="195" grpId="32"/>
      <p:bldP build="whole" bldLvl="1" animBg="1" rev="0" advAuto="0" spid="185" grpId="11"/>
      <p:bldP build="whole" bldLvl="1" animBg="1" rev="0" advAuto="0" spid="185" grpId="12"/>
      <p:bldP build="whole" bldLvl="1" animBg="1" rev="0" advAuto="0" spid="192" grpId="25"/>
      <p:bldP build="whole" bldLvl="1" animBg="1" rev="0" advAuto="0" spid="186" grpId="13"/>
      <p:bldP build="whole" bldLvl="1" animBg="1" rev="0" advAuto="0" spid="186" grpId="14"/>
      <p:bldP build="whole" bldLvl="1" animBg="1" rev="0" advAuto="0" spid="192" grpId="26"/>
      <p:bldP build="whole" bldLvl="1" animBg="1" rev="0" advAuto="0" spid="190" grpId="21"/>
      <p:bldP build="whole" bldLvl="1" animBg="1" rev="0" advAuto="0" spid="190" grpId="22"/>
      <p:bldP build="whole" bldLvl="1" animBg="1" rev="0" advAuto="0" spid="182" grpId="5"/>
      <p:bldP build="whole" bldLvl="1" animBg="1" rev="0" advAuto="0" spid="182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s-24.jpeg" descr="images-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7237" y="1504576"/>
            <a:ext cx="16089526" cy="10706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23710b-1024x811.jpeg" descr="23710b-1024x8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26866" y="-1416697"/>
            <a:ext cx="20895905" cy="16549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s-16.jpeg" descr="images-1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9425" y="1615521"/>
            <a:ext cx="19940719" cy="10484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Unknown-11.jpeg" descr="Unknown-1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6879" y="1504576"/>
            <a:ext cx="13370242" cy="10706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5"/>
      <p:bldP build="whole" bldLvl="1" animBg="1" rev="0" advAuto="0" spid="199" grpId="6"/>
      <p:bldP build="whole" bldLvl="1" animBg="1" rev="0" advAuto="0" spid="198" grpId="3"/>
      <p:bldP build="whole" bldLvl="1" animBg="1" rev="0" advAuto="0" spid="197" grpId="1"/>
      <p:bldP build="whole" bldLvl="1" animBg="1" rev="0" advAuto="0" spid="197" grpId="2"/>
      <p:bldP build="whole" bldLvl="1" animBg="1" rev="0" advAuto="0" spid="198" grpId="4"/>
      <p:bldP build="whole" bldLvl="1" animBg="1" rev="0" advAuto="0" spid="200" grpId="7"/>
      <p:bldP build="whole" bldLvl="1" animBg="1" rev="0" advAuto="0" spid="200" grpId="8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 Shot 2022-05-22 at 8.08.38 PM.png" descr="Screen Shot 2022-05-22 at 8.08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30078" y="-4211968"/>
            <a:ext cx="34942048" cy="21838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"/>
      <p:bldP build="whole" bldLvl="1" animBg="1" rev="0" advAuto="0" spid="20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20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he Instructions:…"/>
          <p:cNvSpPr txBox="1"/>
          <p:nvPr/>
        </p:nvSpPr>
        <p:spPr>
          <a:xfrm>
            <a:off x="1552806" y="559716"/>
            <a:ext cx="24434801" cy="1259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1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Instructions:</a:t>
            </a:r>
          </a:p>
          <a:p>
            <a:pPr algn="l">
              <a:lnSpc>
                <a:spcPct val="90000"/>
              </a:lnSpc>
              <a:defRPr sz="8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926041" indent="-926041" algn="l">
              <a:lnSpc>
                <a:spcPct val="140000"/>
              </a:lnSpc>
              <a:buSzPct val="100000"/>
              <a:buAutoNum type="arabicPeriod" startAt="1"/>
              <a:defRPr sz="4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Each student will come up with one ‘drawing instruction’.</a:t>
            </a:r>
          </a:p>
          <a:p>
            <a:pPr marL="926041" indent="-926041" algn="l">
              <a:lnSpc>
                <a:spcPct val="140000"/>
              </a:lnSpc>
              <a:buSzPct val="100000"/>
              <a:buAutoNum type="arabicPeriod" startAt="1"/>
              <a:defRPr sz="4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‘drawing instruction’ should be limited to lines, circles and simple                                geometric shapes.</a:t>
            </a:r>
          </a:p>
          <a:p>
            <a:pPr marL="926041" indent="-926041" algn="l">
              <a:lnSpc>
                <a:spcPct val="140000"/>
              </a:lnSpc>
              <a:buSzPct val="100000"/>
              <a:buAutoNum type="arabicPeriod" startAt="1"/>
              <a:defRPr sz="4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student will choose the color used in their ‘drawing instruction’.</a:t>
            </a:r>
          </a:p>
          <a:p>
            <a:pPr marL="926041" indent="-926041" algn="l">
              <a:lnSpc>
                <a:spcPct val="140000"/>
              </a:lnSpc>
              <a:buSzPct val="100000"/>
              <a:buAutoNum type="arabicPeriod" startAt="1"/>
              <a:defRPr sz="4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‘drawing instruction’ must be clear to the other students, so that                               the drawing can be easily made. </a:t>
            </a:r>
          </a:p>
          <a:p>
            <a:pPr marL="926041" indent="-926041" algn="l">
              <a:lnSpc>
                <a:spcPct val="140000"/>
              </a:lnSpc>
              <a:buSzPct val="100000"/>
              <a:buAutoNum type="arabicPeriod" startAt="1"/>
              <a:defRPr sz="4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When the ‘drawing instruction’ has been given, each student will draw it                                     on their own piece of paper.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2"/>
      <p:bldP build="whole" bldLvl="1" animBg="1" rev="0" advAuto="0" spid="20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creen Shot 2022-05-22 at 9.55.16 PM.png" descr="Screen Shot 2022-05-22 at 9.55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65152" y="-4312951"/>
            <a:ext cx="35443601" cy="22152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2"/>
      <p:bldP build="whole" bldLvl="1" animBg="1" rev="0" advAuto="0" spid="20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creen Shot 2022-05-22 at 10.22.09 PM.png" descr="Screen Shot 2022-05-22 at 10.22.0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70359" y="-4090339"/>
            <a:ext cx="35034678" cy="2189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0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How different are all the students’ drawings, even though they were made                                                with the same instructions?…"/>
          <p:cNvSpPr txBox="1"/>
          <p:nvPr/>
        </p:nvSpPr>
        <p:spPr>
          <a:xfrm>
            <a:off x="-25400" y="3378200"/>
            <a:ext cx="24434801" cy="683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80000"/>
              </a:lnSpc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How different are all the students’ drawings, even though they were made                                                with the same instructions?</a:t>
            </a:r>
          </a:p>
          <a:p>
            <a:pPr>
              <a:lnSpc>
                <a:spcPct val="180000"/>
              </a:lnSpc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lnSpc>
                <a:spcPct val="180000"/>
              </a:lnSpc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lnSpc>
                <a:spcPct val="180000"/>
              </a:lnSpc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lnSpc>
                <a:spcPct val="180000"/>
              </a:lnSpc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What is it like to see the result of your instructions?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  <p:bldP build="whole" bldLvl="1" animBg="1" rev="0" advAuto="0" spid="212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whole" bldLvl="1" animBg="1" rev="0" advAuto="0" spid="2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what one thing…"/>
          <p:cNvSpPr txBox="1"/>
          <p:nvPr/>
        </p:nvSpPr>
        <p:spPr>
          <a:xfrm>
            <a:off x="4250933" y="1670050"/>
            <a:ext cx="17214305" cy="1004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3600">
                <a:solidFill>
                  <a:srgbClr val="D5D5D5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what </a:t>
            </a:r>
            <a:r>
              <a:rPr b="1" i="1">
                <a:solidFill>
                  <a:srgbClr val="FFFFFF"/>
                </a:solidFill>
              </a:rPr>
              <a:t>one thing</a:t>
            </a:r>
          </a:p>
          <a:p>
            <a:pPr algn="l">
              <a:defRPr sz="13600">
                <a:solidFill>
                  <a:srgbClr val="D5D5D5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did</a:t>
            </a:r>
          </a:p>
          <a:p>
            <a:pPr algn="l">
              <a:defRPr sz="13600">
                <a:solidFill>
                  <a:srgbClr val="D5D5D5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you </a:t>
            </a:r>
          </a:p>
          <a:p>
            <a:pPr algn="l">
              <a:defRPr sz="13600">
                <a:solidFill>
                  <a:srgbClr val="D5D5D5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learn </a:t>
            </a:r>
          </a:p>
          <a:p>
            <a:pPr algn="l">
              <a:defRPr sz="13600">
                <a:solidFill>
                  <a:srgbClr val="D5D5D5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today…</a:t>
            </a:r>
            <a:r>
              <a:rPr b="1">
                <a:solidFill>
                  <a:srgbClr val="FFFFFF"/>
                </a:solidFill>
              </a:rPr>
              <a:t>pass</a:t>
            </a:r>
            <a:r>
              <a:rPr>
                <a:solidFill>
                  <a:srgbClr val="FFFFFF"/>
                </a:solidFill>
              </a:rPr>
              <a:t> </a:t>
            </a:r>
            <a:r>
              <a:t>or </a:t>
            </a:r>
            <a:r>
              <a:rPr sz="12600">
                <a:latin typeface="Gill Sans UltraBold"/>
                <a:ea typeface="Gill Sans UltraBold"/>
                <a:cs typeface="Gill Sans UltraBold"/>
                <a:sym typeface="Gill Sans UltraBold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  <p:bldP build="whole" bldLvl="1" animBg="1" rev="0" advAuto="0" spid="216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  <p:bldP build="whole" bldLvl="1" animBg="1" rev="0" advAuto="0" spid="218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https://whitney.org/artists/776…"/>
          <p:cNvSpPr txBox="1"/>
          <p:nvPr/>
        </p:nvSpPr>
        <p:spPr>
          <a:xfrm>
            <a:off x="2002741" y="972555"/>
            <a:ext cx="20378519" cy="1259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https://whitney.org/artists/776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https://publicdelivery.org/wp-content/uploads/2013/07/Sol-LeWitt-–-Wall-Drawing-16-September-1969.jpg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https://hyperallergic.com/391967/a-performance-of-sol-lewitts-drawing-instructions/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5" invalidUrl="" action="" tgtFrame="" tooltip="" history="1" highlightClick="0" endSnd="0"/>
              </a:rPr>
              <a:t>https://ray2401.wordpress.com/2017/08/21/sol-lewitts-art/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https://www.diaart.org/media/_file/brochures/lewitt6-10.pdf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7" invalidUrl="" action="" tgtFrame="" tooltip="" history="1" highlightClick="0" endSnd="0"/>
              </a:rPr>
              <a:t>https://publicdelivery.org/sol-lewitt-wall-drawings/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https://whitney.org/education/families/kids-art-challenge/sol-lewitt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8" invalidUrl="" action="" tgtFrame="" tooltip="" history="1" highlightClick="0" endSnd="0"/>
              </a:rPr>
              <a:t>https://tnartseducation.org/lesson-plans/sol-lewitt-fraction-lesson/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9" invalidUrl="" action="" tgtFrame="" tooltip="" history="1" highlightClick="0" endSnd="0"/>
              </a:rPr>
              <a:t>https://larryspeck.com/2014/07/thoughts-on-sol-lewitt-the-visionary-and-the-makers/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hlinkClick r:id="rId10" invalidUrl="" action="" tgtFrame="" tooltip="" history="1" highlightClick="0" endSnd="0"/>
              </a:rPr>
              <a:t>https://www.sfmoma.org/read/drawing-with-instructions/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1" invalidUrl="" action="" tgtFrame="" tooltip="" history="1" highlightClick="0" endSnd="0"/>
              </a:rPr>
              <a:t>https://www.guggenheim.org/teaching-materials/singular-forms-sometimes-repeated-art-from-1951-to-the-present/sol-lewitt-1928-2007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2" invalidUrl="" action="" tgtFrame="" tooltip="" history="1" highlightClick="0" endSnd="0"/>
              </a:rPr>
              <a:t>https://www.moma.org/momaorg/shared/pdfs/moma_learning/docs/MAI8_2.pdf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3" invalidUrl="" action="" tgtFrame="" tooltip="" history="1" highlightClick="0" endSnd="0"/>
              </a:rPr>
              <a:t>https://www.dickblick.com/lesson-plans/the-conceptual-art-game/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https://www.dickblick.com/lesson-plans/the-conceptual-art-game/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4" invalidUrl="" action="" tgtFrame="" tooltip="" history="1" highlightClick="0" endSnd="0"/>
              </a:rPr>
              <a:t>https://web.williams.edu/wcma/modules/lewitt/pdf/EducatorsGuide_ABCDsofSolLewitt.pdf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https://www.theartstory.org/blog/sol-lewitt-why-is-this-art/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What’s Your Line?"/>
          <p:cNvSpPr txBox="1"/>
          <p:nvPr/>
        </p:nvSpPr>
        <p:spPr>
          <a:xfrm>
            <a:off x="-247910" y="4252092"/>
            <a:ext cx="24981419" cy="414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0">
                <a:solidFill>
                  <a:srgbClr val="D5D5D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What’s Your Line?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3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n the next hour, you will be able to:…"/>
          <p:cNvSpPr txBox="1"/>
          <p:nvPr/>
        </p:nvSpPr>
        <p:spPr>
          <a:xfrm>
            <a:off x="1322851" y="569712"/>
            <a:ext cx="22334848" cy="23835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10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next hour, you will be able to:</a:t>
            </a:r>
          </a:p>
          <a:p>
            <a:pPr marL="736600" indent="-736600" algn="l">
              <a:lnSpc>
                <a:spcPct val="13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understand what ‘conceptual art’ is</a:t>
            </a:r>
          </a:p>
          <a:p>
            <a:pPr algn="l">
              <a:lnSpc>
                <a:spcPct val="13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736600" indent="-736600" algn="l">
              <a:lnSpc>
                <a:spcPct val="13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understand Sol LeWitt’s method of creating                                       his ‘Wall Drawings’</a:t>
            </a:r>
          </a:p>
          <a:p>
            <a:pPr algn="l">
              <a:lnSpc>
                <a:spcPct val="13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736600" indent="-736600" algn="l">
              <a:lnSpc>
                <a:spcPct val="13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contribute one ‘drawing instruction’ for a group ‘conceptual drawing’</a:t>
            </a:r>
          </a:p>
          <a:p>
            <a:pPr marL="736600" indent="-736600" algn="l">
              <a:lnSpc>
                <a:spcPct val="13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736600" indent="-736600" algn="l">
              <a:lnSpc>
                <a:spcPct val="13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10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83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lnSpc>
                <a:spcPct val="130000"/>
              </a:lnSpc>
              <a:defRPr sz="10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10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2"/>
      <p:bldP build="whole" bldLvl="1" animBg="1" rev="0" advAuto="0" spid="1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1 sheet of paper from your drawing pad…"/>
          <p:cNvSpPr txBox="1"/>
          <p:nvPr/>
        </p:nvSpPr>
        <p:spPr>
          <a:xfrm>
            <a:off x="4895999" y="1860988"/>
            <a:ext cx="14592003" cy="938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60000"/>
              </a:lnSpc>
              <a:defRPr sz="6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 sheet of paper from your drawing pad</a:t>
            </a:r>
          </a:p>
          <a:p>
            <a:pPr>
              <a:lnSpc>
                <a:spcPct val="160000"/>
              </a:lnSpc>
              <a:defRPr sz="6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notebook</a:t>
            </a:r>
          </a:p>
          <a:p>
            <a:pPr>
              <a:lnSpc>
                <a:spcPct val="160000"/>
              </a:lnSpc>
              <a:defRPr sz="6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pencil</a:t>
            </a:r>
          </a:p>
          <a:p>
            <a:pPr>
              <a:lnSpc>
                <a:spcPct val="160000"/>
              </a:lnSpc>
              <a:defRPr sz="6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ruler</a:t>
            </a:r>
          </a:p>
          <a:p>
            <a:pPr>
              <a:lnSpc>
                <a:spcPct val="160000"/>
              </a:lnSpc>
              <a:defRPr sz="6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markers</a:t>
            </a:r>
          </a:p>
          <a:p>
            <a:pPr>
              <a:lnSpc>
                <a:spcPct val="160000"/>
              </a:lnSpc>
              <a:defRPr sz="6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colored pencils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5-22 at 10.03.03 PM.png" descr="Screen Shot 2022-05-22 at 10.03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70756" y="-4396816"/>
            <a:ext cx="35159641" cy="21974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