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jpeg"/><Relationship Id="rId11" Type="http://schemas.openxmlformats.org/officeDocument/2006/relationships/image" Target="../media/image1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strathmoreartist.com/cards-atc.html" TargetMode="External"/><Relationship Id="rId3" Type="http://schemas.openxmlformats.org/officeDocument/2006/relationships/hyperlink" Target="https://artbyro.com/how-to-make-artist-trading-cards-atcs/" TargetMode="External"/><Relationship Id="rId4" Type="http://schemas.openxmlformats.org/officeDocument/2006/relationships/hyperlink" Target="https://en.wikipedia.org/wiki/Artist_trading_cards" TargetMode="External"/><Relationship Id="rId5" Type="http://schemas.openxmlformats.org/officeDocument/2006/relationships/hyperlink" Target="https://www.fabercastell.com/blogs/creativity-for-life/art-lesson-for-kids-artist-trading-cards" TargetMode="External"/><Relationship Id="rId6" Type="http://schemas.openxmlformats.org/officeDocument/2006/relationships/hyperlink" Target="https://www.wikihow.com/Make-Artist-Trading-Cards" TargetMode="External"/><Relationship Id="rId7" Type="http://schemas.openxmlformats.org/officeDocument/2006/relationships/hyperlink" Target="https://art.sugarlift.com/blogs/discover/81733894-a-brief-history-of-miniatures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whole" bldLvl="1" animBg="1" rev="0" advAuto="0" spid="15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06-06 at 5.52.47 AM.png" descr="Screen Shot 2022-06-06 at 5.52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78433" y="-8447569"/>
            <a:ext cx="47386156" cy="29616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6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2-06-06 at 6.05.45 AM.png" descr="Screen Shot 2022-06-06 at 6.05.4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49766" y="-4570919"/>
            <a:ext cx="35556029" cy="22222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2-06-06 at 6.13.24 AM.png" descr="Screen Shot 2022-06-06 at 6.13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71012" y="-4325010"/>
            <a:ext cx="35092383" cy="21932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2"/>
      <p:bldP build="whole" bldLvl="1" animBg="1" rev="0" advAuto="0" spid="17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miniatures…in history"/>
          <p:cNvSpPr txBox="1"/>
          <p:nvPr/>
        </p:nvSpPr>
        <p:spPr>
          <a:xfrm>
            <a:off x="9185076" y="6428928"/>
            <a:ext cx="6013848" cy="883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miniatures…</a:t>
            </a:r>
            <a:r>
              <a:rPr>
                <a:solidFill>
                  <a:srgbClr val="C7A6FD"/>
                </a:solidFill>
              </a:rPr>
              <a:t>in history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3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2"/>
      <p:bldP build="whole" bldLvl="1" animBg="1" rev="0" advAuto="0" spid="17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Miniature-Painting-ili-523-img-1-1.jpg" descr="Miniature-Painting-ili-523-img-1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175" y="296715"/>
            <a:ext cx="18482493" cy="13122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Miniatures2.jpg" descr="Miniatures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9794" y="177162"/>
            <a:ext cx="19898247" cy="1336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24980402_datamatics.jpg" descr="24980402_datamatic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81930" y="-356089"/>
            <a:ext cx="13848269" cy="13848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mid_01564308_001.jpg" descr="mid_01564308_00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07472" y="-472076"/>
            <a:ext cx="8997185" cy="14558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ntique-miniature-painting-Napoleon-I-Jean-pic-1A-2048-10.10-6d8fbeeb-f.jpg" descr="Antique-miniature-painting-Napoleon-I-Jean-pic-1A-2048-10.10-6d8fbeeb-f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16738" y="177162"/>
            <a:ext cx="13361675" cy="1336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miniature-paintings-6.jpg" descr="miniature-paintings-6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87374" y="-524383"/>
            <a:ext cx="14261057" cy="14261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miniature-paintings-14.jpg" descr="miniature-paintings-14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45133" y="80071"/>
            <a:ext cx="13982277" cy="13982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miniature-paintings-13.jpg" descr="miniature-paintings-13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141054" y="-1"/>
            <a:ext cx="1473782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linkachu-alternative-boat-race-london.jpg" descr="Slinkachu-alternative-boat-race-london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960002" y="-1376809"/>
            <a:ext cx="26304004" cy="17544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5"/>
      <p:bldP build="whole" bldLvl="1" animBg="1" rev="0" advAuto="0" spid="179" grpId="6"/>
      <p:bldP build="whole" bldLvl="1" animBg="1" rev="0" advAuto="0" spid="183" grpId="13"/>
      <p:bldP build="whole" bldLvl="1" animBg="1" rev="0" advAuto="0" spid="183" grpId="14"/>
      <p:bldP build="whole" bldLvl="1" animBg="1" rev="0" advAuto="0" spid="178" grpId="3"/>
      <p:bldP build="whole" bldLvl="1" animBg="1" rev="0" advAuto="0" spid="178" grpId="4"/>
      <p:bldP build="whole" bldLvl="1" animBg="1" rev="0" advAuto="0" spid="181" grpId="9"/>
      <p:bldP build="whole" bldLvl="1" animBg="1" rev="0" advAuto="0" spid="180" grpId="7"/>
      <p:bldP build="whole" bldLvl="1" animBg="1" rev="0" advAuto="0" spid="180" grpId="8"/>
      <p:bldP build="whole" bldLvl="1" animBg="1" rev="0" advAuto="0" spid="181" grpId="10"/>
      <p:bldP build="whole" bldLvl="1" animBg="1" rev="0" advAuto="0" spid="184" grpId="15"/>
      <p:bldP build="whole" bldLvl="1" animBg="1" rev="0" advAuto="0" spid="184" grpId="16"/>
      <p:bldP build="whole" bldLvl="1" animBg="1" rev="0" advAuto="0" spid="185" grpId="17"/>
      <p:bldP build="whole" bldLvl="1" animBg="1" rev="0" advAuto="0" spid="182" grpId="11"/>
      <p:bldP build="whole" bldLvl="1" animBg="1" rev="0" advAuto="0" spid="182" grpId="12"/>
      <p:bldP build="whole" bldLvl="1" animBg="1" rev="0" advAuto="0" spid="177" grpId="1"/>
      <p:bldP build="whole" bldLvl="1" animBg="1" rev="0" advAuto="0" spid="177" grpId="2"/>
      <p:bldP build="whole" bldLvl="1" animBg="1" rev="0" advAuto="0" spid="185" grpId="18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2-02-13 at 9.29.56 PM.png" descr="Screen Shot 2022-02-13 at 9.29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65911" y="-4087092"/>
            <a:ext cx="34429809" cy="21518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2"/>
      <p:bldP build="whole" bldLvl="1" animBg="1" rev="0" advAuto="0" spid="18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22-02-13 at 10.11.28 PM.png" descr="Screen Shot 2022-02-13 at 10.11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776079" y="-6926982"/>
            <a:ext cx="44762499" cy="27976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25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  <p:bldP build="whole" bldLvl="1" animBg="1" rev="0" advAuto="0" spid="18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atcs.jpg" descr="atc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88" y="-3877916"/>
            <a:ext cx="15782950" cy="21030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s-2.jpeg" descr="images-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7837" y="870413"/>
            <a:ext cx="16853948" cy="11975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0083801000000-st-01-krystal-seal-trading-cards.1439220834.jpg" descr="0083801000000-st-01-krystal-seal-trading-cards.143922083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42694" y="-402360"/>
            <a:ext cx="16254537" cy="1452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d01eb062168a5d61422ed32f3dcab39d-cover.png" descr="d01eb062168a5d61422ed32f3dcab39d-cov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38158" y="-321724"/>
            <a:ext cx="18236498" cy="14359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elisa-santamb-2017_122709-1024x990.jpg" descr="elisa-santamb-2017_122709-1024x99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1819" y="-178427"/>
            <a:ext cx="14556164" cy="14072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nimal-trading-cards.jpg" descr="animal-trading-cards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90704" y="-1625941"/>
            <a:ext cx="12733870" cy="16967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s-5.jpeg" descr="images-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32132" y="-98366"/>
            <a:ext cx="9848337" cy="1391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29386645_10213868380217061_5818228325708988416_o-717x1024.jpg" descr="29386645_10213868380217061_5818228325708988416_o-717x1024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42766" y="-178427"/>
            <a:ext cx="20098468" cy="14072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Artist-Trading-Cards-for-Kids.jpg.jpeg" descr="Artist-Trading-Cards-for-Kids.jpg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98631" y="-557607"/>
            <a:ext cx="22386738" cy="14831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Unknown-1.jpeg" descr="Unknown-1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827920" y="2578930"/>
            <a:ext cx="14764039" cy="8558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xit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2"/>
      <p:bldP build="whole" bldLvl="1" animBg="1" rev="0" advAuto="0" spid="198" grpId="15"/>
      <p:bldP build="whole" bldLvl="1" animBg="1" rev="0" advAuto="0" spid="198" grpId="16"/>
      <p:bldP build="whole" bldLvl="1" animBg="1" rev="0" advAuto="0" spid="199" grpId="17"/>
      <p:bldP build="whole" bldLvl="1" animBg="1" rev="0" advAuto="0" spid="195" grpId="9"/>
      <p:bldP build="whole" bldLvl="1" animBg="1" rev="0" advAuto="0" spid="195" grpId="10"/>
      <p:bldP build="whole" bldLvl="1" animBg="1" rev="0" advAuto="0" spid="199" grpId="18"/>
      <p:bldP build="whole" bldLvl="1" animBg="1" rev="0" advAuto="0" spid="194" grpId="7"/>
      <p:bldP build="whole" bldLvl="1" animBg="1" rev="0" advAuto="0" spid="194" grpId="8"/>
      <p:bldP build="whole" bldLvl="1" animBg="1" rev="0" advAuto="0" spid="196" grpId="11"/>
      <p:bldP build="whole" bldLvl="1" animBg="1" rev="0" advAuto="0" spid="197" grpId="13"/>
      <p:bldP build="whole" bldLvl="1" animBg="1" rev="0" advAuto="0" spid="197" grpId="14"/>
      <p:bldP build="whole" bldLvl="1" animBg="1" rev="0" advAuto="0" spid="196" grpId="12"/>
      <p:bldP build="whole" bldLvl="1" animBg="1" rev="0" advAuto="0" spid="192" grpId="3"/>
      <p:bldP build="whole" bldLvl="1" animBg="1" rev="0" advAuto="0" spid="192" grpId="4"/>
      <p:bldP build="whole" bldLvl="1" animBg="1" rev="0" advAuto="0" spid="200" grpId="19"/>
      <p:bldP build="whole" bldLvl="1" animBg="1" rev="0" advAuto="0" spid="200" grpId="20"/>
      <p:bldP build="whole" bldLvl="1" animBg="1" rev="0" advAuto="0" spid="193" grpId="5"/>
      <p:bldP build="whole" bldLvl="1" animBg="1" rev="0" advAuto="0" spid="193" grpId="6"/>
      <p:bldP build="whole" bldLvl="1" animBg="1" rev="0" advAuto="0" spid="19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2"/>
      <p:bldP build="whole" bldLvl="1" animBg="1" rev="0" advAuto="0" spid="20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tart creating some  FABULOUS miniature works art.…"/>
          <p:cNvSpPr txBox="1"/>
          <p:nvPr/>
        </p:nvSpPr>
        <p:spPr>
          <a:xfrm>
            <a:off x="1040759" y="975097"/>
            <a:ext cx="24434801" cy="11765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600">
                <a:solidFill>
                  <a:srgbClr val="FFFFFF"/>
                </a:solidFill>
              </a:defRPr>
            </a:pPr>
            <a:r>
              <a:t> S</a:t>
            </a:r>
            <a:r>
              <a:rPr sz="6000"/>
              <a:t>tart creating some</a:t>
            </a:r>
            <a:r>
              <a:t> </a:t>
            </a:r>
            <a:r>
              <a:rPr sz="8000"/>
              <a:t> </a:t>
            </a:r>
            <a:r>
              <a:rPr sz="8600">
                <a:solidFill>
                  <a:srgbClr val="FF6BD4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FABULOUS</a:t>
            </a:r>
            <a:r>
              <a:rPr sz="8000">
                <a:solidFill>
                  <a:srgbClr val="FF6BD4"/>
                </a:solidFill>
              </a:rPr>
              <a:t> </a:t>
            </a:r>
            <a:r>
              <a:rPr sz="6000"/>
              <a:t>miniature works art.</a:t>
            </a:r>
          </a:p>
          <a:p>
            <a:pPr algn="l">
              <a:lnSpc>
                <a:spcPct val="130000"/>
              </a:lnSpc>
              <a:defRPr sz="5600">
                <a:solidFill>
                  <a:srgbClr val="FFFFFF"/>
                </a:solidFill>
              </a:defRPr>
            </a:pPr>
          </a:p>
          <a:p>
            <a:pPr algn="l">
              <a:lnSpc>
                <a:spcPct val="130000"/>
              </a:lnSpc>
              <a:defRPr sz="5600">
                <a:solidFill>
                  <a:srgbClr val="FFFFFF"/>
                </a:solidFill>
              </a:defRPr>
            </a:pPr>
            <a:r>
              <a:t>    </a:t>
            </a:r>
            <a:r>
              <a:rPr sz="6000"/>
              <a:t>   If you don’t know where to start, try playing around </a:t>
            </a:r>
            <a:endParaRPr sz="6000"/>
          </a:p>
          <a:p>
            <a:pPr algn="l">
              <a:lnSpc>
                <a:spcPct val="130000"/>
              </a:lnSpc>
              <a:defRPr sz="6000">
                <a:solidFill>
                  <a:srgbClr val="FFFFFF"/>
                </a:solidFill>
              </a:defRPr>
            </a:pPr>
            <a:r>
              <a:t>             with some </a:t>
            </a:r>
            <a:r>
              <a:rPr b="1" sz="6600">
                <a:solidFill>
                  <a:schemeClr val="accent2"/>
                </a:solidFill>
              </a:rPr>
              <a:t>creative </a:t>
            </a:r>
            <a:r>
              <a:rPr b="1" sz="6600">
                <a:solidFill>
                  <a:schemeClr val="accent4"/>
                </a:solidFill>
              </a:rPr>
              <a:t>typography</a:t>
            </a:r>
            <a:r>
              <a:rPr b="1" sz="6600">
                <a:solidFill>
                  <a:schemeClr val="accent2"/>
                </a:solidFill>
              </a:rPr>
              <a:t>, </a:t>
            </a:r>
            <a:r>
              <a:t>                     </a:t>
            </a:r>
          </a:p>
          <a:p>
            <a:pPr algn="l">
              <a:lnSpc>
                <a:spcPct val="130000"/>
              </a:lnSpc>
              <a:defRPr sz="6000">
                <a:solidFill>
                  <a:srgbClr val="FFFFFF"/>
                </a:solidFill>
              </a:defRPr>
            </a:pPr>
            <a:r>
              <a:t>                   or some interesting </a:t>
            </a:r>
            <a:r>
              <a:rPr b="1" sz="66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abstract patterns,</a:t>
            </a:r>
            <a:r>
              <a:rPr b="1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 </a:t>
            </a:r>
          </a:p>
          <a:p>
            <a:pPr algn="l">
              <a:lnSpc>
                <a:spcPct val="130000"/>
              </a:lnSpc>
              <a:defRPr sz="6000">
                <a:solidFill>
                  <a:srgbClr val="FFFFFF"/>
                </a:solidFill>
              </a:defRPr>
            </a:pPr>
            <a:r>
              <a:t>                         or a</a:t>
            </a:r>
            <a:r>
              <a:rPr>
                <a:solidFill>
                  <a:srgbClr val="FF4223"/>
                </a:solidFill>
              </a:rPr>
              <a:t> </a:t>
            </a:r>
            <a:r>
              <a:rPr b="1" sz="6600">
                <a:solidFill>
                  <a:srgbClr val="FF3C00"/>
                </a:solidFill>
              </a:rPr>
              <a:t>mini self-portrait</a:t>
            </a:r>
            <a:r>
              <a:rPr b="1" sz="86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…                                                    </a:t>
            </a:r>
            <a:endParaRPr b="1" sz="8600">
              <a:solidFill>
                <a:schemeClr val="accent2">
                  <a:hueOff val="-85258"/>
                  <a:satOff val="14347"/>
                  <a:lumOff val="22373"/>
                </a:schemeClr>
              </a:solidFill>
            </a:endParaRPr>
          </a:p>
          <a:p>
            <a:pPr algn="l">
              <a:lnSpc>
                <a:spcPct val="130000"/>
              </a:lnSpc>
              <a:defRPr sz="6000">
                <a:solidFill>
                  <a:srgbClr val="FFFFFF"/>
                </a:solidFill>
              </a:defRPr>
            </a:pPr>
            <a:r>
              <a:rPr b="1" sz="86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                          </a:t>
            </a:r>
            <a:r>
              <a:t>and  </a:t>
            </a:r>
            <a:r>
              <a:rPr sz="16200">
                <a:solidFill>
                  <a:schemeClr val="accent1">
                    <a:lumOff val="16847"/>
                  </a:schemeClr>
                </a:solidFill>
                <a:latin typeface="Curlz MT"/>
                <a:ea typeface="Curlz MT"/>
                <a:cs typeface="Curlz MT"/>
                <a:sym typeface="Curlz MT"/>
              </a:rPr>
              <a:t>H</a:t>
            </a:r>
            <a:r>
              <a:rPr sz="162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Curlz MT"/>
                <a:ea typeface="Curlz MT"/>
                <a:cs typeface="Curlz MT"/>
                <a:sym typeface="Curlz MT"/>
              </a:rPr>
              <a:t>A</a:t>
            </a:r>
            <a:r>
              <a:rPr sz="16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Curlz MT"/>
                <a:ea typeface="Curlz MT"/>
                <a:cs typeface="Curlz MT"/>
                <a:sym typeface="Curlz MT"/>
              </a:rPr>
              <a:t>V</a:t>
            </a:r>
            <a:r>
              <a:rPr sz="16200">
                <a:solidFill>
                  <a:schemeClr val="accent4">
                    <a:hueOff val="348544"/>
                    <a:lumOff val="7139"/>
                  </a:schemeClr>
                </a:solidFill>
                <a:latin typeface="Curlz MT"/>
                <a:ea typeface="Curlz MT"/>
                <a:cs typeface="Curlz MT"/>
                <a:sym typeface="Curlz MT"/>
              </a:rPr>
              <a:t>E </a:t>
            </a:r>
            <a:r>
              <a:rPr sz="16200">
                <a:latin typeface="Curlz MT"/>
                <a:ea typeface="Curlz MT"/>
                <a:cs typeface="Curlz MT"/>
                <a:sym typeface="Curlz MT"/>
              </a:rPr>
              <a:t> </a:t>
            </a:r>
            <a:r>
              <a:rPr sz="16200">
                <a:solidFill>
                  <a:srgbClr val="FF6A76"/>
                </a:solidFill>
                <a:latin typeface="Curlz MT"/>
                <a:ea typeface="Curlz MT"/>
                <a:cs typeface="Curlz MT"/>
                <a:sym typeface="Curlz MT"/>
              </a:rPr>
              <a:t>F</a:t>
            </a:r>
            <a:r>
              <a:rPr sz="16200">
                <a:solidFill>
                  <a:srgbClr val="FF72F7"/>
                </a:solidFill>
                <a:latin typeface="Curlz MT"/>
                <a:ea typeface="Curlz MT"/>
                <a:cs typeface="Curlz MT"/>
                <a:sym typeface="Curlz MT"/>
              </a:rPr>
              <a:t>U</a:t>
            </a:r>
            <a:r>
              <a:rPr sz="16200">
                <a:solidFill>
                  <a:schemeClr val="accent1">
                    <a:lumOff val="16847"/>
                  </a:schemeClr>
                </a:solidFill>
                <a:latin typeface="Curlz MT"/>
                <a:ea typeface="Curlz MT"/>
                <a:cs typeface="Curlz MT"/>
                <a:sym typeface="Curlz MT"/>
              </a:rPr>
              <a:t>N</a:t>
            </a:r>
            <a:r>
              <a:rPr sz="180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Curlz MT"/>
                <a:ea typeface="Curlz MT"/>
                <a:cs typeface="Curlz MT"/>
                <a:sym typeface="Curlz MT"/>
              </a:rPr>
              <a:t>!</a:t>
            </a:r>
            <a:r>
              <a:rPr sz="180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Curlz MT"/>
                <a:ea typeface="Curlz MT"/>
                <a:cs typeface="Curlz MT"/>
                <a:sym typeface="Curlz MT"/>
              </a:rPr>
              <a:t>!</a:t>
            </a:r>
            <a:r>
              <a:rPr sz="18000">
                <a:solidFill>
                  <a:schemeClr val="accent4">
                    <a:hueOff val="348544"/>
                    <a:lumOff val="7139"/>
                  </a:schemeClr>
                </a:solidFill>
                <a:latin typeface="Curlz MT"/>
                <a:ea typeface="Curlz MT"/>
                <a:cs typeface="Curlz MT"/>
                <a:sym typeface="Curlz MT"/>
              </a:rPr>
              <a:t>!</a:t>
            </a:r>
            <a:r>
              <a:rPr sz="14800">
                <a:solidFill>
                  <a:schemeClr val="accent4">
                    <a:hueOff val="348544"/>
                    <a:lumOff val="7139"/>
                  </a:schemeClr>
                </a:solidFill>
                <a:latin typeface="Party LET"/>
                <a:ea typeface="Party LET"/>
                <a:cs typeface="Party LET"/>
                <a:sym typeface="Party LET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2"/>
      <p:bldP build="whole" bldLvl="1" animBg="1" rev="0" advAuto="0" spid="20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e…"/>
          <p:cNvSpPr txBox="1"/>
          <p:nvPr/>
        </p:nvSpPr>
        <p:spPr>
          <a:xfrm>
            <a:off x="736783" y="862173"/>
            <a:ext cx="22910435" cy="1309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800">
                <a:solidFill>
                  <a:schemeClr val="accent2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</a:t>
            </a:r>
          </a:p>
          <a:p>
            <a:pPr>
              <a:lnSpc>
                <a:spcPct val="90000"/>
              </a:lnSpc>
              <a:defRPr sz="20900">
                <a:solidFill>
                  <a:srgbClr val="BC99FF"/>
                </a:solidFill>
                <a:latin typeface="Lucida Calligraphy Italic"/>
                <a:ea typeface="Lucida Calligraphy Italic"/>
                <a:cs typeface="Lucida Calligraphy Italic"/>
                <a:sym typeface="Lucida Calligraphy Italic"/>
              </a:defRPr>
            </a:pPr>
            <a:r>
              <a:t>Artist  Trading Card…</a:t>
            </a:r>
          </a:p>
          <a:p>
            <a:pPr>
              <a:lnSpc>
                <a:spcPct val="130000"/>
              </a:lnSpc>
              <a:defRPr sz="86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>
              <a:lnSpc>
                <a:spcPct val="130000"/>
              </a:lnSpc>
              <a:defRPr sz="86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a really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 </a:t>
            </a:r>
            <a:r>
              <a:t> </a:t>
            </a:r>
            <a:r>
              <a:rPr i="1" sz="6400">
                <a:solidFill>
                  <a:schemeClr val="accent6">
                    <a:lumOff val="16165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small </a:t>
            </a:r>
            <a:r>
              <a:rPr sz="64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  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version of you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3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3C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BUT……"/>
          <p:cNvSpPr txBox="1"/>
          <p:nvPr/>
        </p:nvSpPr>
        <p:spPr>
          <a:xfrm>
            <a:off x="-10082107" y="1523105"/>
            <a:ext cx="32951119" cy="935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500"/>
            </a:pP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BUT…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 </a:t>
            </a:r>
            <a:endParaRPr>
              <a:solidFill>
                <a:schemeClr val="accent2">
                  <a:hueOff val="-202083"/>
                  <a:satOff val="17755"/>
                  <a:lumOff val="-16089"/>
                </a:schemeClr>
              </a:solidFill>
            </a:endParaRPr>
          </a:p>
          <a:p>
            <a:pPr>
              <a:defRPr sz="12500"/>
            </a:pPr>
            <a:endParaRPr>
              <a:solidFill>
                <a:schemeClr val="accent2">
                  <a:hueOff val="-202083"/>
                  <a:satOff val="17755"/>
                  <a:lumOff val="-16089"/>
                </a:schemeClr>
              </a:solidFill>
            </a:endParaRPr>
          </a:p>
          <a:p>
            <a:pPr>
              <a:defRPr sz="12500"/>
            </a:pP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           </a:t>
            </a:r>
            <a:endParaRPr>
              <a:solidFill>
                <a:schemeClr val="accent2">
                  <a:hueOff val="-202083"/>
                  <a:satOff val="17755"/>
                  <a:lumOff val="-16089"/>
                </a:schemeClr>
              </a:solidFill>
            </a:endParaRPr>
          </a:p>
          <a:p>
            <a:pPr>
              <a:defRPr sz="12500"/>
            </a:pP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                                      </a:t>
            </a:r>
            <a:r>
              <a:rPr>
                <a:solidFill>
                  <a:srgbClr val="000000"/>
                </a:solidFill>
              </a:rPr>
              <a:t>there are some rules: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  <p:bldP build="whole" bldLvl="1" animBg="1" rev="0" advAuto="0" spid="20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fficial Rules for Your ATC:…"/>
          <p:cNvSpPr txBox="1"/>
          <p:nvPr/>
        </p:nvSpPr>
        <p:spPr>
          <a:xfrm>
            <a:off x="3366957" y="1363955"/>
            <a:ext cx="16753892" cy="1033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90000"/>
              </a:lnSpc>
              <a:defRPr sz="54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</a:t>
            </a:r>
            <a:r>
              <a:rPr sz="6200"/>
              <a:t> </a:t>
            </a:r>
            <a:r>
              <a:rPr sz="7800"/>
              <a:t>  </a:t>
            </a:r>
            <a:r>
              <a:rPr b="1" sz="92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Official Rules for Your ATC:</a:t>
            </a:r>
            <a:endParaRPr>
              <a:solidFill>
                <a:srgbClr val="FFB9FE"/>
              </a:solidFill>
            </a:endParaRPr>
          </a:p>
          <a:p>
            <a:pPr algn="l">
              <a:lnSpc>
                <a:spcPct val="160000"/>
              </a:lnSpc>
              <a:defRPr sz="5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  <a:r>
              <a:rPr sz="6600"/>
              <a:t>      </a:t>
            </a:r>
            <a:r>
              <a:rPr sz="6600">
                <a:latin typeface="+mn-lt"/>
                <a:ea typeface="+mn-ea"/>
                <a:cs typeface="+mn-cs"/>
                <a:sym typeface="Helvetica Neue"/>
              </a:rPr>
              <a:t>-</a:t>
            </a:r>
            <a:r>
              <a:rPr sz="6600">
                <a:solidFill>
                  <a:srgbClr val="FF84F9"/>
                </a:solidFill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b="1" sz="6600">
                <a:solidFill>
                  <a:srgbClr val="FF84F9"/>
                </a:solidFill>
                <a:latin typeface="+mn-lt"/>
                <a:ea typeface="+mn-ea"/>
                <a:cs typeface="+mn-cs"/>
                <a:sym typeface="Helvetica Neue"/>
              </a:rPr>
              <a:t>SIZE:</a:t>
            </a:r>
            <a:r>
              <a:rPr sz="6600">
                <a:solidFill>
                  <a:srgbClr val="FF84F9"/>
                </a:solidFill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sz="6600">
                <a:latin typeface="+mn-lt"/>
                <a:ea typeface="+mn-ea"/>
                <a:cs typeface="+mn-cs"/>
                <a:sym typeface="Helvetica Neue"/>
              </a:rPr>
              <a:t>2.5 inches by 3.5 inches</a:t>
            </a:r>
            <a:endParaRPr sz="6600">
              <a:latin typeface="+mn-lt"/>
              <a:ea typeface="+mn-ea"/>
              <a:cs typeface="+mn-cs"/>
              <a:sym typeface="Helvetica Neue"/>
            </a:endParaRPr>
          </a:p>
          <a:p>
            <a:pPr algn="l">
              <a:lnSpc>
                <a:spcPct val="160000"/>
              </a:lnSpc>
              <a:defRPr sz="6600">
                <a:solidFill>
                  <a:srgbClr val="FFFFFF"/>
                </a:solidFill>
              </a:defRPr>
            </a:pPr>
            <a:r>
              <a:t>       - ATC are not sold for money</a:t>
            </a:r>
          </a:p>
          <a:p>
            <a:pPr algn="l">
              <a:lnSpc>
                <a:spcPct val="160000"/>
              </a:lnSpc>
              <a:defRPr sz="6600">
                <a:solidFill>
                  <a:srgbClr val="FFFFFF"/>
                </a:solidFill>
              </a:defRPr>
            </a:pPr>
            <a:r>
              <a:t>       - They are traded for other ATC</a:t>
            </a:r>
          </a:p>
          <a:p>
            <a:pPr algn="l">
              <a:lnSpc>
                <a:spcPct val="160000"/>
              </a:lnSpc>
              <a:defRPr sz="6600">
                <a:solidFill>
                  <a:srgbClr val="FFFFFF"/>
                </a:solidFill>
              </a:defRPr>
            </a:pPr>
            <a:r>
              <a:t>       - ATC can be vertical or horizontal</a:t>
            </a:r>
          </a:p>
          <a:p>
            <a:pPr algn="l">
              <a:lnSpc>
                <a:spcPct val="160000"/>
              </a:lnSpc>
              <a:defRPr sz="6600">
                <a:solidFill>
                  <a:srgbClr val="FFFFFF"/>
                </a:solidFill>
              </a:defRPr>
            </a:pPr>
            <a:r>
              <a:t>       - Be creative…and neat!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1"/>
      <p:bldP build="whole" bldLvl="1" animBg="1" rev="0" advAuto="0" spid="20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he Back of Your ATC:                                           (let’s write these 5 points down in your notebook:)…"/>
          <p:cNvSpPr txBox="1"/>
          <p:nvPr/>
        </p:nvSpPr>
        <p:spPr>
          <a:xfrm>
            <a:off x="-25400" y="707676"/>
            <a:ext cx="24434801" cy="14469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62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b="1" sz="9200">
                <a:latin typeface="+mn-lt"/>
                <a:ea typeface="+mn-ea"/>
                <a:cs typeface="+mn-cs"/>
                <a:sym typeface="Helvetica Neue"/>
              </a:rPr>
              <a:t>The Back of Your ATC: </a:t>
            </a:r>
            <a:r>
              <a:rPr b="1" sz="8600">
                <a:latin typeface="+mn-lt"/>
                <a:ea typeface="+mn-ea"/>
                <a:cs typeface="+mn-cs"/>
                <a:sym typeface="Helvetica Neue"/>
              </a:rPr>
              <a:t>                                          </a:t>
            </a:r>
            <a:r>
              <a:rPr sz="6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rPr>
              <a:t>(let’s write these 5 points down in your notebook:)</a:t>
            </a:r>
            <a:r>
              <a:rPr b="1" sz="6500"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b="1" sz="8600">
                <a:latin typeface="+mn-lt"/>
                <a:ea typeface="+mn-ea"/>
                <a:cs typeface="+mn-cs"/>
                <a:sym typeface="Helvetica Neue"/>
              </a:rPr>
              <a:t> </a:t>
            </a:r>
          </a:p>
          <a:p>
            <a:pPr algn="l">
              <a:lnSpc>
                <a:spcPct val="180000"/>
              </a:lnSpc>
              <a:defRPr b="1" sz="5600">
                <a:solidFill>
                  <a:schemeClr val="accent6"/>
                </a:solidFill>
              </a:defRPr>
            </a:pPr>
          </a:p>
          <a:p>
            <a:pPr algn="l">
              <a:lnSpc>
                <a:spcPct val="160000"/>
              </a:lnSpc>
              <a:defRPr b="1" sz="5600">
                <a:solidFill>
                  <a:schemeClr val="accent6"/>
                </a:solidFill>
              </a:defRPr>
            </a:pPr>
            <a:r>
              <a:t>                               </a:t>
            </a:r>
            <a:r>
              <a:rPr sz="6600">
                <a:solidFill>
                  <a:srgbClr val="FF2F0F"/>
                </a:solidFill>
              </a:rPr>
              <a:t>- Date</a:t>
            </a:r>
            <a:endParaRPr sz="6600">
              <a:solidFill>
                <a:srgbClr val="FF2F0F"/>
              </a:solidFill>
            </a:endParaRPr>
          </a:p>
          <a:p>
            <a:pPr algn="l">
              <a:lnSpc>
                <a:spcPct val="160000"/>
              </a:lnSpc>
              <a:defRPr b="1" sz="6600">
                <a:solidFill>
                  <a:srgbClr val="FF2F0F"/>
                </a:solidFill>
              </a:defRPr>
            </a:pPr>
            <a:r>
              <a:t>                          - Your name </a:t>
            </a:r>
            <a:r>
              <a:rPr b="0">
                <a:solidFill>
                  <a:srgbClr val="000000"/>
                </a:solidFill>
              </a:rPr>
              <a:t>(print your name)</a:t>
            </a:r>
            <a:endParaRPr b="0">
              <a:solidFill>
                <a:srgbClr val="000000"/>
              </a:solidFill>
            </a:endParaRPr>
          </a:p>
          <a:p>
            <a:pPr algn="l">
              <a:lnSpc>
                <a:spcPct val="160000"/>
              </a:lnSpc>
              <a:defRPr b="1" sz="6600">
                <a:solidFill>
                  <a:srgbClr val="FF2F0F"/>
                </a:solidFill>
              </a:defRPr>
            </a:pPr>
            <a:r>
              <a:t>                          - Title of Artwork</a:t>
            </a:r>
          </a:p>
          <a:p>
            <a:pPr algn="l">
              <a:lnSpc>
                <a:spcPct val="160000"/>
              </a:lnSpc>
              <a:defRPr b="1" sz="6600">
                <a:solidFill>
                  <a:srgbClr val="FF2F0F"/>
                </a:solidFill>
              </a:defRPr>
            </a:pPr>
            <a:r>
              <a:t>                          - Contact Info - </a:t>
            </a:r>
            <a:r>
              <a:rPr b="0" sz="6200">
                <a:solidFill>
                  <a:srgbClr val="000000"/>
                </a:solidFill>
              </a:rPr>
              <a:t>(only if you want to)</a:t>
            </a:r>
            <a:endParaRPr b="0">
              <a:solidFill>
                <a:srgbClr val="000000"/>
              </a:solidFill>
            </a:endParaRPr>
          </a:p>
          <a:p>
            <a:pPr algn="l">
              <a:lnSpc>
                <a:spcPct val="160000"/>
              </a:lnSpc>
              <a:defRPr b="1" sz="6600">
                <a:solidFill>
                  <a:srgbClr val="FF2F0F"/>
                </a:solidFill>
              </a:defRPr>
            </a:pPr>
            <a:r>
              <a:t>                          - Your Signature</a:t>
            </a:r>
          </a:p>
          <a:p>
            <a:pPr algn="l">
              <a:lnSpc>
                <a:spcPct val="180000"/>
              </a:lnSpc>
              <a:defRPr sz="5400"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whole" bldLvl="1" animBg="1" rev="0" advAuto="0" spid="210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MEMBER……"/>
          <p:cNvSpPr txBox="1"/>
          <p:nvPr/>
        </p:nvSpPr>
        <p:spPr>
          <a:xfrm>
            <a:off x="5318730" y="789390"/>
            <a:ext cx="14956533" cy="1045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sz="20800">
                <a:solidFill>
                  <a:srgbClr val="FFFFFF"/>
                </a:solidFill>
                <a:latin typeface="Curlz MT"/>
                <a:ea typeface="Curlz MT"/>
                <a:cs typeface="Curlz MT"/>
                <a:sym typeface="Curlz MT"/>
              </a:defRPr>
            </a:pPr>
            <a:r>
              <a:rPr>
                <a:solidFill>
                  <a:schemeClr val="accent1">
                    <a:lumOff val="16847"/>
                  </a:schemeClr>
                </a:solidFill>
              </a:rPr>
              <a:t>R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E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M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</a:rPr>
              <a:t>E</a:t>
            </a:r>
            <a:r>
              <a:rPr>
                <a:solidFill>
                  <a:schemeClr val="accent5">
                    <a:hueOff val="-152895"/>
                    <a:lumOff val="12368"/>
                  </a:schemeClr>
                </a:solidFill>
              </a:rPr>
              <a:t>M</a:t>
            </a:r>
            <a:r>
              <a:rPr>
                <a:solidFill>
                  <a:schemeClr val="accent6">
                    <a:lumOff val="16165"/>
                  </a:schemeClr>
                </a:solidFill>
              </a:rPr>
              <a:t>B</a:t>
            </a:r>
            <a:r>
              <a:rPr>
                <a:solidFill>
                  <a:schemeClr val="accent1">
                    <a:lumOff val="16847"/>
                  </a:schemeClr>
                </a:solidFill>
              </a:rPr>
              <a:t>E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R</a:t>
            </a:r>
            <a:r>
              <a:rPr>
                <a:solidFill>
                  <a:schemeClr val="accent6">
                    <a:lumOff val="16165"/>
                  </a:schemeClr>
                </a:solidFill>
              </a:rPr>
              <a:t>…</a:t>
            </a:r>
            <a:endParaRPr>
              <a:solidFill>
                <a:schemeClr val="accent6">
                  <a:lumOff val="16165"/>
                </a:schemeClr>
              </a:solidFill>
            </a:endParaRPr>
          </a:p>
          <a:p>
            <a:pPr>
              <a:lnSpc>
                <a:spcPct val="110000"/>
              </a:lnSpc>
              <a:defRPr sz="5600">
                <a:solidFill>
                  <a:srgbClr val="FFFFFF"/>
                </a:solidFill>
              </a:defRPr>
            </a:pPr>
          </a:p>
          <a:p>
            <a:pPr>
              <a:lnSpc>
                <a:spcPct val="160000"/>
              </a:lnSpc>
              <a:defRPr sz="6200">
                <a:solidFill>
                  <a:srgbClr val="FFFFFF"/>
                </a:solidFill>
              </a:defRPr>
            </a:pPr>
            <a:r>
              <a:t>you can use any art material, </a:t>
            </a:r>
          </a:p>
          <a:p>
            <a:pPr>
              <a:lnSpc>
                <a:spcPct val="160000"/>
              </a:lnSpc>
              <a:defRPr sz="6200">
                <a:solidFill>
                  <a:srgbClr val="FFFFFF"/>
                </a:solidFill>
              </a:defRPr>
            </a:pPr>
            <a:r>
              <a:t>any medium, </a:t>
            </a:r>
          </a:p>
          <a:p>
            <a:pPr>
              <a:lnSpc>
                <a:spcPct val="160000"/>
              </a:lnSpc>
              <a:defRPr sz="6200">
                <a:solidFill>
                  <a:srgbClr val="FFFFFF"/>
                </a:solidFill>
              </a:defRPr>
            </a:pPr>
            <a:r>
              <a:t>anything you want - </a:t>
            </a:r>
          </a:p>
          <a:p>
            <a:pPr>
              <a:lnSpc>
                <a:spcPct val="160000"/>
              </a:lnSpc>
              <a:defRPr sz="6200">
                <a:solidFill>
                  <a:srgbClr val="FFFFFF"/>
                </a:solidFill>
              </a:defRPr>
            </a:pPr>
            <a:r>
              <a:t>to create your </a:t>
            </a:r>
            <a:r>
              <a:rPr b="1" sz="7200">
                <a:solidFill>
                  <a:srgbClr val="D072FF"/>
                </a:solidFill>
              </a:rPr>
              <a:t>Artist Trading Card.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  <p:bldP build="whole" bldLvl="1" animBg="1" rev="0" advAuto="0" spid="21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Your Artist Trading Card…"/>
          <p:cNvSpPr txBox="1"/>
          <p:nvPr/>
        </p:nvSpPr>
        <p:spPr>
          <a:xfrm>
            <a:off x="4376369" y="552171"/>
            <a:ext cx="15631262" cy="12171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11200">
                <a:solidFill>
                  <a:srgbClr val="FFFFFF"/>
                </a:solidFill>
              </a:defRPr>
            </a:pPr>
            <a:r>
              <a:t>Your Artist Trading Card </a:t>
            </a:r>
          </a:p>
          <a:p>
            <a:pPr>
              <a:lnSpc>
                <a:spcPct val="130000"/>
              </a:lnSpc>
              <a:defRPr sz="11200">
                <a:solidFill>
                  <a:srgbClr val="FFFFFF"/>
                </a:solidFill>
              </a:defRPr>
            </a:pPr>
            <a:r>
              <a:t>is a reflection </a:t>
            </a:r>
          </a:p>
          <a:p>
            <a:pPr>
              <a:lnSpc>
                <a:spcPct val="130000"/>
              </a:lnSpc>
              <a:defRPr sz="131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of </a:t>
            </a:r>
            <a:r>
              <a:rPr b="1"/>
              <a:t> </a:t>
            </a:r>
            <a:r>
              <a:rPr sz="25800">
                <a:solidFill>
                  <a:srgbClr val="FF240C"/>
                </a:solidFill>
                <a:latin typeface="Curlz MT"/>
                <a:ea typeface="Curlz MT"/>
                <a:cs typeface="Curlz MT"/>
                <a:sym typeface="Curlz MT"/>
              </a:rPr>
              <a:t>Y</a:t>
            </a:r>
            <a:r>
              <a:rPr sz="25800">
                <a:solidFill>
                  <a:schemeClr val="accent1"/>
                </a:solidFill>
                <a:latin typeface="Curlz MT"/>
                <a:ea typeface="Curlz MT"/>
                <a:cs typeface="Curlz MT"/>
                <a:sym typeface="Curlz MT"/>
              </a:rPr>
              <a:t>O</a:t>
            </a:r>
            <a:r>
              <a:rPr sz="25800">
                <a:solidFill>
                  <a:schemeClr val="accent4"/>
                </a:solidFill>
                <a:latin typeface="Curlz MT"/>
                <a:ea typeface="Curlz MT"/>
                <a:cs typeface="Curlz MT"/>
                <a:sym typeface="Curlz MT"/>
              </a:rPr>
              <a:t>U</a:t>
            </a:r>
            <a:r>
              <a:rPr sz="29000">
                <a:solidFill>
                  <a:schemeClr val="accent6"/>
                </a:solidFill>
                <a:latin typeface="Curlz MT"/>
                <a:ea typeface="Curlz MT"/>
                <a:cs typeface="Curlz MT"/>
                <a:sym typeface="Curlz MT"/>
              </a:rPr>
              <a:t>…</a:t>
            </a:r>
            <a:endParaRPr sz="18700"/>
          </a:p>
          <a:p>
            <a:pPr>
              <a:lnSpc>
                <a:spcPct val="130000"/>
              </a:lnSpc>
              <a:defRPr i="1" sz="86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defRPr>
            </a:pPr>
            <a:r>
              <a:t>only smaller!!!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11" dur="25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  <p:bldP build="whole" bldLvl="1" animBg="1" rev="0" advAuto="0" spid="21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  <p:bldP build="whole" bldLvl="1" animBg="1" rev="0" advAuto="0" spid="216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87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what one thing…"/>
          <p:cNvSpPr txBox="1"/>
          <p:nvPr/>
        </p:nvSpPr>
        <p:spPr>
          <a:xfrm>
            <a:off x="977836" y="107943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what</a:t>
            </a:r>
            <a:r>
              <a:t> </a:t>
            </a:r>
            <a:r>
              <a:rPr b="1" i="1" sz="16400">
                <a:solidFill>
                  <a:schemeClr val="accent6">
                    <a:satOff val="-20754"/>
                    <a:lumOff val="-16738"/>
                  </a:schemeClr>
                </a:solidFill>
                <a:latin typeface="+mn-lt"/>
                <a:ea typeface="+mn-ea"/>
                <a:cs typeface="+mn-cs"/>
                <a:sym typeface="Helvetica Neue"/>
              </a:rPr>
              <a:t>one thing</a:t>
            </a:r>
            <a:endParaRPr sz="16400">
              <a:solidFill>
                <a:srgbClr val="FF05A7"/>
              </a:solidFill>
            </a:endParaRP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FFF"/>
                </a:solidFill>
              </a:rPr>
              <a:t>today…</a:t>
            </a:r>
            <a:r>
              <a:rPr sz="17200">
                <a:solidFill>
                  <a:schemeClr val="accent6">
                    <a:satOff val="-20754"/>
                    <a:lumOff val="-16738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rPr>
                <a:solidFill>
                  <a:schemeClr val="accent6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or </a:t>
            </a:r>
            <a:r>
              <a:rPr sz="172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  <p:bldP build="whole" bldLvl="1" animBg="1" rev="0" advAuto="0" spid="21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0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https://www.strathmoreartist.com/cards-atc.html…"/>
          <p:cNvSpPr txBox="1"/>
          <p:nvPr/>
        </p:nvSpPr>
        <p:spPr>
          <a:xfrm>
            <a:off x="1202638" y="903914"/>
            <a:ext cx="15734920" cy="512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000000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https://www.strathmoreartist.com/cards-atc.html</a:t>
            </a:r>
          </a:p>
          <a:p>
            <a:pPr algn="l">
              <a:defRPr>
                <a:solidFill>
                  <a:srgbClr val="000000"/>
                </a:solidFill>
              </a:defRPr>
            </a:pPr>
          </a:p>
          <a:p>
            <a:pPr algn="l">
              <a:defRPr>
                <a:solidFill>
                  <a:srgbClr val="000000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https://artbyro.com/how-to-make-artist-trading-cards-atcs/</a:t>
            </a:r>
          </a:p>
          <a:p>
            <a:pPr algn="l">
              <a:defRPr>
                <a:solidFill>
                  <a:srgbClr val="000000"/>
                </a:solidFill>
              </a:defRPr>
            </a:pPr>
          </a:p>
          <a:p>
            <a:pPr algn="l">
              <a:defRPr>
                <a:solidFill>
                  <a:srgbClr val="000000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https://en.wikipedia.org/wiki/Artist_trading_cards</a:t>
            </a:r>
          </a:p>
          <a:p>
            <a:pPr algn="l">
              <a:defRPr>
                <a:solidFill>
                  <a:srgbClr val="000000"/>
                </a:solidFill>
              </a:defRPr>
            </a:pPr>
          </a:p>
          <a:p>
            <a:pPr algn="l">
              <a:defRPr>
                <a:solidFill>
                  <a:srgbClr val="000000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https://www.fabercastell.com/blogs/creativity-for-life/art-lesson-for-kids-artist-trading-cards</a:t>
            </a:r>
          </a:p>
          <a:p>
            <a:pPr algn="l">
              <a:defRPr>
                <a:solidFill>
                  <a:srgbClr val="000000"/>
                </a:solidFill>
              </a:defRPr>
            </a:pPr>
          </a:p>
          <a:p>
            <a:pPr algn="l">
              <a:defRPr>
                <a:solidFill>
                  <a:srgbClr val="000000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https://www.wikihow.com/Make-Artist-Trading-Cards</a:t>
            </a:r>
          </a:p>
          <a:p>
            <a:pPr algn="l">
              <a:defRPr>
                <a:solidFill>
                  <a:srgbClr val="000000"/>
                </a:solidFill>
              </a:defRPr>
            </a:pPr>
          </a:p>
          <a:p>
            <a:pPr algn="l">
              <a:defRPr>
                <a:solidFill>
                  <a:srgbClr val="000000"/>
                </a:solidFill>
              </a:defRPr>
            </a:pPr>
            <a:r>
              <a:rPr u="sng">
                <a:hlinkClick r:id="rId7" invalidUrl="" action="" tgtFrame="" tooltip="" history="1" highlightClick="0" endSnd="0"/>
              </a:rPr>
              <a:t>https://art.sugarlift.com/blogs/discover/81733894-a-brief-history-of-miniatures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2"/>
      <p:bldP build="whole" bldLvl="1" animBg="1" rev="0" advAuto="0" spid="2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60 minutes, you will:…"/>
          <p:cNvSpPr txBox="1"/>
          <p:nvPr/>
        </p:nvSpPr>
        <p:spPr>
          <a:xfrm>
            <a:off x="1198027" y="77026"/>
            <a:ext cx="24434801" cy="22035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b="1" sz="98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defRPr>
            </a:pPr>
            <a:r>
              <a:t>In the next </a:t>
            </a:r>
            <a:r>
              <a:rPr b="0">
                <a:latin typeface="American Typewriter"/>
                <a:ea typeface="American Typewriter"/>
                <a:cs typeface="American Typewriter"/>
                <a:sym typeface="American Typewriter"/>
              </a:rPr>
              <a:t> </a:t>
            </a:r>
            <a:r>
              <a:rPr b="0" sz="20000">
                <a:gradFill flip="none" rotWithShape="1">
                  <a:gsLst>
                    <a:gs pos="0">
                      <a:schemeClr val="accent6"/>
                    </a:gs>
                    <a:gs pos="100000">
                      <a:schemeClr val="accent4"/>
                    </a:gs>
                  </a:gsLst>
                  <a:lin ang="18072930" scaled="0"/>
                </a:gradFill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60</a:t>
            </a:r>
            <a:r>
              <a:rPr b="0" sz="16100">
                <a:solidFill>
                  <a:srgbClr val="FF270F"/>
                </a:solidFill>
                <a:latin typeface="Curlz MT"/>
                <a:ea typeface="Curlz MT"/>
                <a:cs typeface="Curlz MT"/>
                <a:sym typeface="Curlz MT"/>
              </a:rPr>
              <a:t> </a:t>
            </a:r>
            <a:r>
              <a:t>minutes, you will:</a:t>
            </a:r>
          </a:p>
          <a:p>
            <a:pPr marL="965200" indent="-965200" algn="l">
              <a:lnSpc>
                <a:spcPct val="140000"/>
              </a:lnSpc>
              <a:buSzPct val="123000"/>
              <a:buChar char="•"/>
              <a:defRPr sz="5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experiment with a variety of line, shape, pattern, type, materials, collage -                                                     to create your own  </a:t>
            </a:r>
            <a:r>
              <a:rPr b="1" sz="6600">
                <a:solidFill>
                  <a:srgbClr val="FF7FD9"/>
                </a:solidFill>
                <a:latin typeface="+mn-lt"/>
                <a:ea typeface="+mn-ea"/>
                <a:cs typeface="+mn-cs"/>
                <a:sym typeface="Helvetica Neue"/>
              </a:rPr>
              <a:t>artist trading card</a:t>
            </a:r>
            <a:r>
              <a:t> - to trade and collect</a:t>
            </a:r>
          </a:p>
          <a:p>
            <a:pPr algn="l">
              <a:lnSpc>
                <a:spcPct val="140000"/>
              </a:lnSpc>
              <a:defRPr sz="5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marL="609600" indent="-609600" algn="l">
              <a:lnSpc>
                <a:spcPct val="140000"/>
              </a:lnSpc>
              <a:buSzPct val="123000"/>
              <a:buChar char="•"/>
              <a:defRPr sz="5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think about what ‘defines’ or ‘represents you’ -  in images, in pictures</a:t>
            </a:r>
          </a:p>
          <a:p>
            <a:pPr algn="l">
              <a:lnSpc>
                <a:spcPct val="140000"/>
              </a:lnSpc>
              <a:defRPr sz="5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40000"/>
              </a:lnSpc>
              <a:defRPr sz="5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40000"/>
              </a:lnSpc>
              <a:defRPr sz="5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40000"/>
              </a:lnSpc>
              <a:defRPr sz="4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40000"/>
              </a:lnSpc>
              <a:defRPr sz="4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40000"/>
              </a:lnSpc>
              <a:defRPr sz="4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marL="965200" indent="-965200" algn="l">
              <a:lnSpc>
                <a:spcPct val="140000"/>
              </a:lnSpc>
              <a:buSzPct val="123000"/>
              <a:buChar char="•"/>
              <a:defRPr b="1" sz="7600">
                <a:solidFill>
                  <a:srgbClr val="FFFFFF"/>
                </a:solidFill>
              </a:defRPr>
            </a:pPr>
          </a:p>
          <a:p>
            <a:pPr marL="965200" indent="-965200" algn="l">
              <a:lnSpc>
                <a:spcPct val="140000"/>
              </a:lnSpc>
              <a:buSzPct val="123000"/>
              <a:buChar char="•"/>
              <a:defRPr b="1" sz="7600">
                <a:solidFill>
                  <a:srgbClr val="FFFFFF"/>
                </a:solidFill>
              </a:defRPr>
            </a:pPr>
          </a:p>
          <a:p>
            <a:pPr algn="l">
              <a:lnSpc>
                <a:spcPct val="140000"/>
              </a:lnSpc>
              <a:defRPr sz="76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…"/>
          <p:cNvSpPr txBox="1"/>
          <p:nvPr/>
        </p:nvSpPr>
        <p:spPr>
          <a:xfrm>
            <a:off x="944664" y="-2661744"/>
            <a:ext cx="24434801" cy="19433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90000"/>
              </a:lnSpc>
              <a:defRPr sz="13600">
                <a:solidFill>
                  <a:schemeClr val="accent3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</a:p>
          <a:p>
            <a:pPr algn="l">
              <a:lnSpc>
                <a:spcPct val="190000"/>
              </a:lnSpc>
              <a:defRPr b="1" sz="3600">
                <a:solidFill>
                  <a:srgbClr val="000000"/>
                </a:solidFill>
              </a:defRPr>
            </a:pPr>
            <a:r>
              <a:t>notebook</a:t>
            </a:r>
          </a:p>
          <a:p>
            <a:pPr algn="l">
              <a:lnSpc>
                <a:spcPct val="190000"/>
              </a:lnSpc>
              <a:defRPr sz="3600">
                <a:solidFill>
                  <a:srgbClr val="000000"/>
                </a:solidFill>
              </a:defRPr>
            </a:pPr>
            <a:r>
              <a:rPr b="1"/>
              <a:t>paper </a:t>
            </a:r>
            <a:r>
              <a:t>- 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any kind - construction paper, cover stock, tag paper - a paper with some weight is preferable                                   (you can always glue 2 pieces of paper together); or glue some paper on card stock 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l">
              <a:lnSpc>
                <a:spcPct val="190000"/>
              </a:lnSpc>
              <a:defRPr b="1" sz="3600">
                <a:solidFill>
                  <a:srgbClr val="000000"/>
                </a:solidFill>
              </a:defRPr>
            </a:pPr>
            <a:r>
              <a:t>ruler</a:t>
            </a:r>
          </a:p>
          <a:p>
            <a:pPr algn="l">
              <a:lnSpc>
                <a:spcPct val="190000"/>
              </a:lnSpc>
              <a:defRPr b="1" sz="3600">
                <a:solidFill>
                  <a:srgbClr val="000000"/>
                </a:solidFill>
              </a:defRPr>
            </a:pPr>
            <a:r>
              <a:t>scissors </a:t>
            </a:r>
          </a:p>
          <a:p>
            <a:pPr algn="l">
              <a:lnSpc>
                <a:spcPct val="190000"/>
              </a:lnSpc>
              <a:defRPr b="1" sz="3600">
                <a:solidFill>
                  <a:srgbClr val="000000"/>
                </a:solidFill>
              </a:defRPr>
            </a:pPr>
            <a:r>
              <a:t>pencil</a:t>
            </a:r>
          </a:p>
          <a:p>
            <a:pPr algn="l">
              <a:lnSpc>
                <a:spcPct val="190000"/>
              </a:lnSpc>
              <a:defRPr b="1" sz="3600">
                <a:solidFill>
                  <a:srgbClr val="000000"/>
                </a:solidFill>
              </a:defRPr>
            </a:pPr>
            <a:r>
              <a:t>eraser</a:t>
            </a:r>
          </a:p>
          <a:p>
            <a:pPr algn="l">
              <a:lnSpc>
                <a:spcPct val="190000"/>
              </a:lnSpc>
              <a:defRPr sz="3600">
                <a:solidFill>
                  <a:srgbClr val="000000"/>
                </a:solidFill>
              </a:defRPr>
            </a:pPr>
            <a:r>
              <a:rPr b="1"/>
              <a:t>glue sticks - 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or any kind of glue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l">
              <a:lnSpc>
                <a:spcPct val="190000"/>
              </a:lnSpc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 Neue"/>
              </a:rPr>
              <a:t>ANY MATERIAL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t>of your choice - </a:t>
            </a:r>
            <a:r>
              <a:t>markers, colored pencils, rubber stamps, stickers, pastels, collage materials,                           gel sticks, crayons, fabric, sequins, beads  - </a:t>
            </a:r>
            <a:r>
              <a:rPr b="1">
                <a:solidFill>
                  <a:srgbClr val="FF4927"/>
                </a:solidFill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b="1" sz="58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 Neue"/>
              </a:rPr>
              <a:t>if you can glue it, you can use it!</a:t>
            </a:r>
          </a:p>
          <a:p>
            <a:pPr algn="l">
              <a:lnSpc>
                <a:spcPct val="190000"/>
              </a:lnSpc>
              <a:defRPr sz="3600">
                <a:solidFill>
                  <a:srgbClr val="000000"/>
                </a:solidFill>
              </a:defRPr>
            </a:pP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l">
              <a:lnSpc>
                <a:spcPct val="190000"/>
              </a:lnSpc>
              <a:defRPr sz="4800">
                <a:solidFill>
                  <a:srgbClr val="000000"/>
                </a:solidFill>
              </a:defRPr>
            </a:pP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2"/>
      <p:bldP build="whole" bldLvl="1" animBg="1" rev="0" advAuto="0" spid="16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97D7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ATC…"/>
          <p:cNvSpPr txBox="1"/>
          <p:nvPr/>
        </p:nvSpPr>
        <p:spPr>
          <a:xfrm>
            <a:off x="3669335" y="-6860258"/>
            <a:ext cx="13332867" cy="46056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b="1" sz="9600">
                <a:solidFill>
                  <a:srgbClr val="EF9FFF"/>
                </a:solidFill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D9A2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ATC </a:t>
            </a:r>
            <a:r>
              <a:t>           </a:t>
            </a:r>
          </a:p>
          <a:p>
            <a:pPr algn="l">
              <a:lnSpc>
                <a:spcPct val="190000"/>
              </a:lnSpc>
              <a:defRPr sz="9600">
                <a:solidFill>
                  <a:srgbClr val="D9A2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medium </a:t>
            </a:r>
            <a:r>
              <a:t>   </a:t>
            </a:r>
          </a:p>
          <a:p>
            <a:pPr algn="l">
              <a:lnSpc>
                <a:spcPct val="190000"/>
              </a:lnSpc>
              <a:defRPr b="1" sz="9600">
                <a:solidFill>
                  <a:srgbClr val="D9A2FF"/>
                </a:solidFill>
              </a:defRPr>
            </a:pPr>
            <a:r>
              <a:t>reflection   </a:t>
            </a: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</a:p>
          <a:p>
            <a:pPr algn="l">
              <a:lnSpc>
                <a:spcPct val="190000"/>
              </a:lnSpc>
              <a:defRPr b="1" sz="9600">
                <a:solidFill>
                  <a:srgbClr val="D9A2FF"/>
                </a:solidFill>
              </a:defRPr>
            </a:pPr>
            <a:r>
              <a:t>creativity </a:t>
            </a:r>
            <a:r>
              <a:rPr b="0">
                <a:latin typeface="Helvetica Neue Light"/>
                <a:ea typeface="Helvetica Neue Light"/>
                <a:cs typeface="Helvetica Neue Light"/>
                <a:sym typeface="Helvetica Neue Light"/>
              </a:rPr>
              <a:t>  </a:t>
            </a:r>
            <a:endParaRPr b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                                      </a:t>
            </a:r>
          </a:p>
          <a:p>
            <a:pPr algn="l">
              <a:lnSpc>
                <a:spcPct val="190000"/>
              </a:lnSpc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 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2-06-05 at 9.26.52 PM.png" descr="Screen Shot 2022-06-05 at 9.26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82409" y="-5145043"/>
            <a:ext cx="37024609" cy="231403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