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creen Shot 2021-11-15 at 1.11.11 AM.png" descr="Screen Shot 2021-11-15 at 1.11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35315" y="-4744195"/>
            <a:ext cx="35224037" cy="22015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1"/>
      <p:bldP build="whole" bldLvl="1" animBg="1" rev="0" advAuto="0" spid="11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creen Shot 2021-11-15 at 1.38.17 AM.png" descr="Screen Shot 2021-11-15 at 1.38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81622" y="-4467943"/>
            <a:ext cx="35310413" cy="22069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1"/>
      <p:bldP build="whole" bldLvl="1" animBg="1" rev="0" advAuto="0" spid="13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Every story of fiction has a main character."/>
          <p:cNvSpPr txBox="1"/>
          <p:nvPr/>
        </p:nvSpPr>
        <p:spPr>
          <a:xfrm>
            <a:off x="2058225" y="5836284"/>
            <a:ext cx="20617308" cy="361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0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Every story of fiction has a main character.</a:t>
            </a:r>
          </a:p>
          <a:p>
            <a:pPr>
              <a:defRPr b="0" sz="70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  <p:bldP build="whole" bldLvl="1" animBg="1" rev="0" advAuto="0" spid="14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Every story of fiction is about…"/>
          <p:cNvSpPr txBox="1"/>
          <p:nvPr/>
        </p:nvSpPr>
        <p:spPr>
          <a:xfrm>
            <a:off x="4761128" y="5347715"/>
            <a:ext cx="14861744" cy="3731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72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Every story of fiction is about </a:t>
            </a:r>
          </a:p>
          <a:p>
            <a:pPr>
              <a:defRPr b="0" sz="72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the main character.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2"/>
      <p:bldP build="whole" bldLvl="1" animBg="1" rev="0" advAuto="0" spid="14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very story of fiction is about…"/>
          <p:cNvSpPr txBox="1"/>
          <p:nvPr/>
        </p:nvSpPr>
        <p:spPr>
          <a:xfrm>
            <a:off x="4916576" y="3319270"/>
            <a:ext cx="14550848" cy="5604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60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>
              <a:defRPr b="0" sz="72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Every story of fiction is about</a:t>
            </a:r>
          </a:p>
          <a:p>
            <a:pPr>
              <a:defRPr b="0" sz="72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what the main character </a:t>
            </a:r>
          </a:p>
          <a:p>
            <a:pPr>
              <a:defRPr b="0" sz="12400">
                <a:solidFill>
                  <a:schemeClr val="accent5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wants.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3500" fill="hold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  <p:bldP build="whole" bldLvl="1" animBg="1" rev="0" advAuto="0" spid="14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he ‘Step by Step’:…"/>
          <p:cNvSpPr txBox="1"/>
          <p:nvPr/>
        </p:nvSpPr>
        <p:spPr>
          <a:xfrm>
            <a:off x="1358900" y="1244426"/>
            <a:ext cx="24434800" cy="11227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1200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 ‘Step by Step’:</a:t>
            </a:r>
            <a:endParaRPr b="0">
              <a:solidFill>
                <a:srgbClr val="000000"/>
              </a:solidFill>
            </a:endParaRPr>
          </a:p>
          <a:p>
            <a:pPr algn="l">
              <a:defRPr sz="4800">
                <a:latin typeface="Gill Sans"/>
                <a:ea typeface="Gill Sans"/>
                <a:cs typeface="Gill Sans"/>
                <a:sym typeface="Gill Sans"/>
              </a:defRPr>
            </a:pPr>
            <a:endParaRPr b="0">
              <a:solidFill>
                <a:srgbClr val="000000"/>
              </a:solidFill>
            </a:endParaRPr>
          </a:p>
          <a:p>
            <a:pPr marL="555625" indent="-555625" algn="l">
              <a:buSzPct val="100000"/>
              <a:buAutoNum type="arabicPeriod" startAt="1"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r>
              <a:rPr b="0">
                <a:solidFill>
                  <a:srgbClr val="000000"/>
                </a:solidFill>
              </a:rPr>
              <a:t>1.  Students divide into teams of 2.</a:t>
            </a:r>
            <a:endParaRPr b="0">
              <a:solidFill>
                <a:srgbClr val="000000"/>
              </a:solidFill>
            </a:endParaRPr>
          </a:p>
          <a:p>
            <a:pPr marL="555625" indent="-555625" algn="l">
              <a:buSzPct val="100000"/>
              <a:buAutoNum type="arabicPeriod" startAt="1"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 b="0">
              <a:solidFill>
                <a:srgbClr val="000000"/>
              </a:solidFill>
            </a:endParaRPr>
          </a:p>
          <a:p>
            <a:pPr marL="555625" indent="-555625" algn="l">
              <a:buSzPct val="100000"/>
              <a:buAutoNum type="arabicPeriod" startAt="3"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r>
              <a:rPr b="0">
                <a:solidFill>
                  <a:srgbClr val="000000"/>
                </a:solidFill>
              </a:rPr>
              <a:t>2.  Each team is given a ‘prompt’.</a:t>
            </a:r>
            <a:endParaRPr b="0">
              <a:solidFill>
                <a:srgbClr val="000000"/>
              </a:solidFill>
            </a:endParaRPr>
          </a:p>
          <a:p>
            <a:pPr marL="555625" indent="-555625" algn="l">
              <a:buSzPct val="100000"/>
              <a:buAutoNum type="arabicPeriod" startAt="3"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 b="0">
              <a:solidFill>
                <a:srgbClr val="000000"/>
              </a:solidFill>
            </a:endParaRPr>
          </a:p>
          <a:p>
            <a:pPr marL="555625" indent="-555625" algn="l">
              <a:buSzPct val="100000"/>
              <a:buAutoNum type="arabicPeriod" startAt="5"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r>
              <a:rPr b="0">
                <a:solidFill>
                  <a:srgbClr val="000000"/>
                </a:solidFill>
              </a:rPr>
              <a:t>3.  Each team presents their improvisation, their dramatization -                                               </a:t>
            </a:r>
            <a:endParaRPr b="0">
              <a:solidFill>
                <a:srgbClr val="000000"/>
              </a:solidFill>
            </a:endParaRPr>
          </a:p>
          <a:p>
            <a:pPr marL="555625" indent="-555625" algn="l">
              <a:buSzPct val="100000"/>
              <a:buAutoNum type="arabicPeriod" startAt="5"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r>
              <a:rPr b="0">
                <a:solidFill>
                  <a:srgbClr val="000000"/>
                </a:solidFill>
              </a:rPr>
              <a:t>    to the class. </a:t>
            </a:r>
            <a:endParaRPr b="0">
              <a:solidFill>
                <a:srgbClr val="000000"/>
              </a:solidFill>
            </a:endParaRPr>
          </a:p>
          <a:p>
            <a:pPr marL="555625" indent="-555625" algn="l">
              <a:buSzPct val="100000"/>
              <a:buAutoNum type="arabicPeriod" startAt="5"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 b="0">
              <a:solidFill>
                <a:srgbClr val="000000"/>
              </a:solidFill>
            </a:endParaRPr>
          </a:p>
          <a:p>
            <a:pPr marL="555625" indent="-555625" algn="l">
              <a:buSzPct val="100000"/>
              <a:buAutoNum type="arabicPeriod" startAt="8"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r>
              <a:rPr b="0">
                <a:solidFill>
                  <a:srgbClr val="000000"/>
                </a:solidFill>
              </a:rPr>
              <a:t>4.  Class is asked - </a:t>
            </a:r>
            <a:r>
              <a:rPr b="0" i="1">
                <a:solidFill>
                  <a:srgbClr val="000000"/>
                </a:solidFill>
              </a:rPr>
              <a:t>was the goal achieved?</a:t>
            </a:r>
            <a:endParaRPr b="0" i="1">
              <a:solidFill>
                <a:srgbClr val="000000"/>
              </a:solidFill>
            </a:endParaRPr>
          </a:p>
          <a:p>
            <a:pPr marL="555625" indent="-555625" algn="l">
              <a:buSzPct val="100000"/>
              <a:buAutoNum type="arabicPeriod" startAt="8"/>
              <a:defRPr sz="4000">
                <a:latin typeface="Gill Sans"/>
                <a:ea typeface="Gill Sans"/>
                <a:cs typeface="Gill Sans"/>
                <a:sym typeface="Gill Sans"/>
              </a:defRPr>
            </a:pPr>
            <a:endParaRPr b="0" i="1">
              <a:solidFill>
                <a:srgbClr val="000000"/>
              </a:solidFill>
            </a:endParaRPr>
          </a:p>
          <a:p>
            <a:pPr algn="l" defTabSz="457200">
              <a:defRPr b="0" sz="4000">
                <a:solidFill>
                  <a:srgbClr val="FF26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i="1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   </a:t>
            </a:r>
            <a:endParaRPr i="1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algn="l" defTabSz="457200">
              <a:defRPr b="0" sz="4000">
                <a:solidFill>
                  <a:schemeClr val="accent5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 i="1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1"/>
      <p:bldP build="whole" bldLvl="1" animBg="1" rev="0" advAuto="0" spid="14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HE  PROMPTS:…"/>
          <p:cNvSpPr txBox="1"/>
          <p:nvPr/>
        </p:nvSpPr>
        <p:spPr>
          <a:xfrm>
            <a:off x="1083406" y="1233629"/>
            <a:ext cx="24434801" cy="12417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13000">
                <a:solidFill>
                  <a:srgbClr val="000000"/>
                </a:solidFill>
                <a:latin typeface="Bodoni SvtyTwo OS ITC TT-Bold"/>
                <a:ea typeface="Bodoni SvtyTwo OS ITC TT-Bold"/>
                <a:cs typeface="Bodoni SvtyTwo OS ITC TT-Bold"/>
                <a:sym typeface="Bodoni SvtyTwo OS ITC TT-Bold"/>
              </a:defRPr>
            </a:pPr>
            <a:r>
              <a:t>THE  PROMPTS:</a:t>
            </a: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 child brings a dog into her house who “followed her home”.  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The child tries to convince her parent to let her keep the dog.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One friend tries to convince another friend that she has seen a UFO.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The friend doesn’t believe her.   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 child tries to convince a parent to stay home from work and let her stay home from school.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 teacher tells a student that she is going to fail science class.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The student tries to convince the teacher that she will improve, and asks her not to put                                                    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an ‘F’ on the report card which comes out next week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57200" indent="-228600" algn="l">
              <a:spcBef>
                <a:spcPts val="800"/>
              </a:spcBef>
              <a:tabLst>
                <a:tab pos="457200" algn="l"/>
              </a:tabLst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57200" indent="-228600" algn="l">
              <a:spcBef>
                <a:spcPts val="800"/>
              </a:spcBef>
              <a:tabLst>
                <a:tab pos="457200" algn="l"/>
              </a:tabLst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ne friend tries to convince another that he has seen something unbelievable…"/>
          <p:cNvSpPr txBox="1"/>
          <p:nvPr/>
        </p:nvSpPr>
        <p:spPr>
          <a:xfrm>
            <a:off x="1074811" y="849629"/>
            <a:ext cx="19582657" cy="135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One friend tries to convince another that he has seen something unbelievable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(a UFO, a zombie invasion, an elephant walking down the street). 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Two siblings, one popular and one shy, try to convince one another to go/not go to a party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Two people are at an amusement park.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One wants to ride the newest roller coaster in the park,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and the other one is terrified to do so. He/she tries to convince the other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not to ride without letting on that he/she is scared.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Babysitter tries to get a child to go to bed.                         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The child will not fall asleep, because he/she is afraid of a monster in the closet.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76250" indent="-476250" algn="l">
              <a:buSzPct val="125000"/>
              <a:buChar char="•"/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 parent and son/daughter are shopping for school clothes. </a:t>
            </a: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The parent does not think her child’s attire choices are appropriate for his/her age.</a:t>
            </a:r>
          </a:p>
          <a:p>
            <a:pPr marL="457200" indent="-228600" algn="l">
              <a:spcBef>
                <a:spcPts val="800"/>
              </a:spcBef>
              <a:tabLst>
                <a:tab pos="457200" algn="l"/>
              </a:tabLst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57200" indent="-228600" algn="l">
              <a:spcBef>
                <a:spcPts val="800"/>
              </a:spcBef>
              <a:tabLst>
                <a:tab pos="457200" algn="l"/>
              </a:tabLst>
              <a:defRPr b="0" sz="3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457200" indent="-228600" algn="l">
              <a:spcBef>
                <a:spcPts val="800"/>
              </a:spcBef>
              <a:tabLst>
                <a:tab pos="457200" algn="l"/>
              </a:tabLst>
              <a:defRPr b="0" sz="2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ACHERS: At the end of each improv, you could ask the class:…"/>
          <p:cNvSpPr txBox="1"/>
          <p:nvPr/>
        </p:nvSpPr>
        <p:spPr>
          <a:xfrm>
            <a:off x="1125630" y="929640"/>
            <a:ext cx="21546723" cy="1119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7800"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TEACHERS: </a:t>
            </a:r>
            <a:r>
              <a:rPr b="0" sz="5700">
                <a:solidFill>
                  <a:srgbClr val="000000"/>
                </a:solidFill>
              </a:rPr>
              <a:t>At the end of each improv, you could ask the class:</a:t>
            </a:r>
            <a:r>
              <a:rPr sz="5700">
                <a:solidFill>
                  <a:srgbClr val="000000"/>
                </a:solidFill>
              </a:rPr>
              <a:t> </a:t>
            </a:r>
            <a:endParaRPr sz="5700">
              <a:solidFill>
                <a:srgbClr val="000000"/>
              </a:solidFill>
            </a:endParaRPr>
          </a:p>
          <a:p>
            <a:pPr lvl="2" algn="l">
              <a:lnSpc>
                <a:spcPct val="130000"/>
              </a:lnSpc>
              <a:defRPr b="0"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Who got what they wanted?   </a:t>
            </a:r>
          </a:p>
          <a:p>
            <a:pPr lvl="2" algn="l">
              <a:lnSpc>
                <a:spcPct val="130000"/>
              </a:lnSpc>
              <a:defRPr b="0"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Were they successful?  </a:t>
            </a:r>
          </a:p>
          <a:p>
            <a:pPr lvl="2" algn="l">
              <a:lnSpc>
                <a:spcPct val="130000"/>
              </a:lnSpc>
              <a:defRPr b="0"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This is your main character.</a:t>
            </a:r>
            <a:endParaRPr b="1"/>
          </a:p>
          <a:p>
            <a:pPr algn="l">
              <a:lnSpc>
                <a:spcPct val="160000"/>
              </a:lnSpc>
              <a:defRPr b="0" sz="5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b="1"/>
          </a:p>
          <a:p>
            <a:pPr algn="l" defTabSz="457200">
              <a:lnSpc>
                <a:spcPct val="130000"/>
              </a:lnSpc>
              <a:spcBef>
                <a:spcPts val="1500"/>
              </a:spcBef>
              <a:defRPr b="0" sz="500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   You want your students to:</a:t>
            </a:r>
            <a:endParaRPr b="1"/>
          </a:p>
          <a:p>
            <a:pPr lvl="2" indent="0" algn="l" defTabSz="457200">
              <a:lnSpc>
                <a:spcPct val="130000"/>
              </a:lnSpc>
              <a:spcBef>
                <a:spcPts val="1500"/>
              </a:spcBef>
              <a:defRPr b="0" sz="500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        - have fun </a:t>
            </a:r>
            <a:endParaRPr b="1"/>
          </a:p>
          <a:p>
            <a:pPr algn="l" defTabSz="457200">
              <a:lnSpc>
                <a:spcPct val="130000"/>
              </a:lnSpc>
              <a:spcBef>
                <a:spcPts val="1500"/>
              </a:spcBef>
              <a:defRPr b="0" sz="500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        - build confidence </a:t>
            </a:r>
            <a:endParaRPr b="1"/>
          </a:p>
          <a:p>
            <a:pPr algn="l" defTabSz="457200">
              <a:lnSpc>
                <a:spcPct val="130000"/>
              </a:lnSpc>
              <a:spcBef>
                <a:spcPts val="1500"/>
              </a:spcBef>
              <a:defRPr b="0" sz="500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        - stretch their imagination </a:t>
            </a:r>
            <a:endParaRPr b="1"/>
          </a:p>
          <a:p>
            <a:pPr algn="l" defTabSz="457200">
              <a:lnSpc>
                <a:spcPct val="130000"/>
              </a:lnSpc>
              <a:spcBef>
                <a:spcPts val="1500"/>
              </a:spcBef>
              <a:defRPr b="0" sz="5000">
                <a:solidFill>
                  <a:srgbClr val="000000"/>
                </a:solidFill>
                <a:effectLst>
                  <a:outerShdw sx="100000" sy="100000" kx="0" ky="0" algn="b" rotWithShape="0" blurRad="0" dist="12700" dir="54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rPr b="1"/>
              <a:t>        - and grow as a class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3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  <p:bldP build="whole" bldLvl="1" animBg="1" rev="0" advAuto="0" spid="15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1-15 at 2.28.51 AM.png" descr="Screen Shot 2021-11-15 at 2.28.5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832" y="-4214325"/>
            <a:ext cx="34658627" cy="21661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2"/>
      <p:bldP build="whole" bldLvl="1" animBg="1" rev="0" advAuto="0" spid="15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21-11-15 at 2.32.24 AM.png" descr="Screen Shot 2021-11-15 at 2.32.2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83854" y="-5299265"/>
            <a:ext cx="38903249" cy="24314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uthor Improv:…"/>
          <p:cNvSpPr txBox="1"/>
          <p:nvPr/>
        </p:nvSpPr>
        <p:spPr>
          <a:xfrm>
            <a:off x="1986135" y="1862594"/>
            <a:ext cx="20386329" cy="8404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5600">
                <a:solidFill>
                  <a:schemeClr val="accent2">
                    <a:hueOff val="89372"/>
                    <a:lumOff val="-8823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>
              <a:defRPr b="0" sz="56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>
              <a:defRPr b="0" sz="186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22400">
                <a:solidFill>
                  <a:schemeClr val="accent5"/>
                </a:solidFill>
              </a:rPr>
              <a:t>A</a:t>
            </a:r>
            <a:r>
              <a:rPr i="1" sz="208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Futura"/>
                <a:ea typeface="Futura"/>
                <a:cs typeface="Futura"/>
                <a:sym typeface="Futura"/>
              </a:rPr>
              <a:t>uthor</a:t>
            </a:r>
            <a:r>
              <a:rPr sz="208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 </a:t>
            </a:r>
            <a:r>
              <a:rPr sz="22400">
                <a:solidFill>
                  <a:srgbClr val="15DCD1"/>
                </a:solidFill>
              </a:rPr>
              <a:t>I</a:t>
            </a:r>
            <a:r>
              <a:rPr i="1" sz="208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Futura"/>
                <a:ea typeface="Futura"/>
                <a:cs typeface="Futura"/>
                <a:sym typeface="Futura"/>
              </a:rPr>
              <a:t>mprov:</a:t>
            </a:r>
            <a:r>
              <a:t> </a:t>
            </a:r>
          </a:p>
          <a:p>
            <a:pPr>
              <a:defRPr b="0" sz="7600">
                <a:latin typeface="Futura"/>
                <a:ea typeface="Futura"/>
                <a:cs typeface="Futura"/>
                <a:sym typeface="Futura"/>
              </a:defRPr>
            </a:pPr>
            <a:r>
              <a:t>Collaboration / Improvisation / Dramatization</a:t>
            </a:r>
          </a:p>
          <a:p>
            <a:pPr>
              <a:defRPr b="0" sz="4000">
                <a:solidFill>
                  <a:srgbClr val="0DDAC9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250" fill="hold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" grpId="1"/>
      <p:bldP build="whole" bldLvl="1" animBg="1" rev="0" advAuto="0" spid="12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1-15 at 1.06.47 AM.png" descr="Screen Shot 2021-11-15 at 1.06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26435" y="-4273185"/>
            <a:ext cx="34942848" cy="21839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5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Wood, C.  (2015).  Yardsticks, children in the classroom, ages 4 - 14 (3rd ed.) .  Turner falls, MA: Center for Responsive Schools,            Inc. (pp. 107 - 129).…"/>
          <p:cNvSpPr txBox="1"/>
          <p:nvPr/>
        </p:nvSpPr>
        <p:spPr>
          <a:xfrm>
            <a:off x="558861" y="-458634"/>
            <a:ext cx="24434677" cy="674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14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14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40000"/>
              </a:lnSpc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Wood, C.  (2015).  </a:t>
            </a:r>
            <a:r>
              <a:rPr b="0" i="1"/>
              <a:t>Yardsticks, children in the classroom</a:t>
            </a:r>
            <a:r>
              <a:t>, ages 4 - 14 (3rd ed.) .  Turner falls, MA: Center for Responsive Schools,            Inc. (pp. 107 - 129).</a:t>
            </a:r>
          </a:p>
          <a:p>
            <a:pPr algn="l">
              <a:lnSpc>
                <a:spcPct val="140000"/>
              </a:lnSpc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lnSpc>
                <a:spcPct val="140000"/>
              </a:lnSpc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George, Lindsay Barrett, ‘Author Improv’, KSLA Annual Conference, 2017.  </a:t>
            </a:r>
          </a:p>
          <a:p>
            <a:pPr algn="l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https://www.creativedrama.com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5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creen Shot 2021-11-15 at 1.08.53 AM.png" descr="Screen Shot 2021-11-15 at 1.08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10322" y="-4478078"/>
            <a:ext cx="34758676" cy="21724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1"/>
      <p:bldP build="whole" bldLvl="1" animBg="1" rev="0" advAuto="0" spid="12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In the next hour,…"/>
          <p:cNvSpPr txBox="1"/>
          <p:nvPr/>
        </p:nvSpPr>
        <p:spPr>
          <a:xfrm>
            <a:off x="2147976" y="1350542"/>
            <a:ext cx="15916276" cy="18228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3600"/>
            </a:pPr>
            <a:r>
              <a: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rPr>
              <a:t>In</a:t>
            </a:r>
            <a:r>
              <a:t> </a:t>
            </a:r>
            <a:r>
              <a:rPr>
                <a:solidFill>
                  <a:schemeClr val="accent4"/>
                </a:solidFill>
              </a:rPr>
              <a:t>the</a:t>
            </a:r>
            <a:r>
              <a:t> </a:t>
            </a:r>
            <a:r>
              <a:rPr>
                <a:solidFill>
                  <a:schemeClr val="accent4">
                    <a:hueOff val="-624705"/>
                    <a:lumOff val="1372"/>
                  </a:schemeClr>
                </a:solidFill>
              </a:rPr>
              <a:t>next</a:t>
            </a:r>
            <a:r>
              <a:t> </a:t>
            </a:r>
            <a:r>
              <a:rPr>
                <a:solidFill>
                  <a:schemeClr val="accent6">
                    <a:satOff val="15424"/>
                    <a:lumOff val="17647"/>
                  </a:schemeClr>
                </a:solidFill>
              </a:rPr>
              <a:t>hour, </a:t>
            </a:r>
            <a:r>
              <a:t> </a:t>
            </a:r>
          </a:p>
          <a:p>
            <a:pPr algn="l">
              <a:defRPr sz="13600"/>
            </a:pPr>
            <a:r>
              <a:rPr>
                <a:solidFill>
                  <a:srgbClr val="596CEE"/>
                </a:solidFill>
              </a:rPr>
              <a:t>you</a:t>
            </a:r>
            <a:r>
              <a:t> </a:t>
            </a:r>
            <a:r>
              <a:rPr>
                <a:solidFill>
                  <a:srgbClr val="51A0FF"/>
                </a:solidFill>
              </a:rPr>
              <a:t>will</a:t>
            </a:r>
            <a:r>
              <a:rPr>
                <a:solidFill>
                  <a:schemeClr val="accent2">
                    <a:hueOff val="-177681"/>
                    <a:satOff val="-17391"/>
                    <a:lumOff val="16666"/>
                  </a:schemeClr>
                </a:solidFill>
              </a:rPr>
              <a:t>:</a:t>
            </a:r>
            <a:endParaRPr>
              <a:solidFill>
                <a:srgbClr val="13D2BC"/>
              </a:solidFill>
            </a:endParaRPr>
          </a:p>
          <a:p>
            <a:pPr algn="l" defTabSz="457200">
              <a:lnSpc>
                <a:spcPts val="7700"/>
              </a:lnSpc>
              <a:defRPr b="0" sz="4800">
                <a:latin typeface="Futura"/>
                <a:ea typeface="Futura"/>
                <a:cs typeface="Futura"/>
                <a:sym typeface="Futura"/>
              </a:defRPr>
            </a:pPr>
            <a:endParaRPr>
              <a:solidFill>
                <a:srgbClr val="13D2BC"/>
              </a:solidFill>
            </a:endParaRPr>
          </a:p>
          <a:p>
            <a:pPr algn="l" defTabSz="457200">
              <a:lnSpc>
                <a:spcPts val="8600"/>
              </a:lnSpc>
              <a:spcBef>
                <a:spcPts val="1500"/>
              </a:spcBef>
              <a:defRPr b="0" sz="5600">
                <a:latin typeface="Futura"/>
                <a:ea typeface="Futura"/>
                <a:cs typeface="Futura"/>
                <a:sym typeface="Futura"/>
              </a:defRPr>
            </a:pPr>
            <a:r>
              <a:t>- improvise a dialogue with your partner</a:t>
            </a:r>
          </a:p>
          <a:p>
            <a:pPr algn="l" defTabSz="457200">
              <a:lnSpc>
                <a:spcPts val="8600"/>
              </a:lnSpc>
              <a:spcBef>
                <a:spcPts val="1500"/>
              </a:spcBef>
              <a:defRPr b="0" sz="5600">
                <a:latin typeface="Futura"/>
                <a:ea typeface="Futura"/>
                <a:cs typeface="Futura"/>
                <a:sym typeface="Futura"/>
              </a:defRPr>
            </a:pPr>
            <a:r>
              <a:t>- dramatize what your main character ‘wants’</a:t>
            </a:r>
          </a:p>
          <a:p>
            <a:pPr algn="l" defTabSz="457200">
              <a:lnSpc>
                <a:spcPts val="8600"/>
              </a:lnSpc>
              <a:spcBef>
                <a:spcPts val="1500"/>
              </a:spcBef>
              <a:defRPr b="0" sz="5600">
                <a:latin typeface="Futura"/>
                <a:ea typeface="Futura"/>
                <a:cs typeface="Futura"/>
                <a:sym typeface="Futura"/>
              </a:defRPr>
            </a:pPr>
            <a:r>
              <a:t>- perform or dramatize your improvised dialogue</a:t>
            </a:r>
          </a:p>
          <a:p>
            <a:pPr algn="l">
              <a:lnSpc>
                <a:spcPct val="130000"/>
              </a:lnSpc>
              <a:defRPr b="0" sz="4800"/>
            </a:pPr>
          </a:p>
          <a:p>
            <a:pPr algn="l">
              <a:lnSpc>
                <a:spcPct val="130000"/>
              </a:lnSpc>
              <a:defRPr b="0" sz="4800"/>
            </a:pPr>
          </a:p>
          <a:p>
            <a:pPr algn="l">
              <a:defRPr b="0" sz="4800"/>
            </a:pPr>
          </a:p>
          <a:p>
            <a:pPr marL="822098" indent="-822098" algn="l">
              <a:buSzPct val="125000"/>
              <a:buChar char="-"/>
              <a:defRPr b="0" sz="4800"/>
            </a:pPr>
            <a:endParaRPr>
              <a:solidFill>
                <a:srgbClr val="04FFCD"/>
              </a:solidFill>
            </a:endParaRPr>
          </a:p>
          <a:p>
            <a:pPr algn="l">
              <a:defRPr sz="6800"/>
            </a:pPr>
            <a:endParaRPr sz="8400">
              <a:solidFill>
                <a:srgbClr val="04FFCD"/>
              </a:solidFill>
            </a:endParaRPr>
          </a:p>
          <a:p>
            <a:pPr algn="l">
              <a:defRPr sz="6800"/>
            </a:pPr>
          </a:p>
          <a:p>
            <a:pPr algn="l">
              <a:defRPr sz="5200"/>
            </a:pPr>
          </a:p>
          <a:p>
            <a:pPr algn="l">
              <a:lnSpc>
                <a:spcPct val="140000"/>
              </a:lnSpc>
              <a:defRPr sz="5200"/>
            </a:pPr>
          </a:p>
          <a:p>
            <a:pPr marL="767291" indent="-767291" algn="l">
              <a:lnSpc>
                <a:spcPct val="140000"/>
              </a:lnSpc>
              <a:buSzPct val="125000"/>
              <a:buChar char="-"/>
              <a:defRPr b="0"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  <p:bldP build="whole" bldLvl="1" animBg="1" rev="0" advAuto="0" spid="12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AE46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his writing workshop…"/>
          <p:cNvSpPr txBox="1"/>
          <p:nvPr/>
        </p:nvSpPr>
        <p:spPr>
          <a:xfrm>
            <a:off x="5972331" y="1032039"/>
            <a:ext cx="12961594" cy="1480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b="0" sz="9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This writing workshop </a:t>
            </a:r>
          </a:p>
          <a:p>
            <a:pPr defTabSz="457200">
              <a:lnSpc>
                <a:spcPct val="120000"/>
              </a:lnSpc>
              <a:defRPr b="0" sz="9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doesn’t teach kids </a:t>
            </a:r>
          </a:p>
          <a:p>
            <a:pPr defTabSz="457200">
              <a:lnSpc>
                <a:spcPct val="120000"/>
              </a:lnSpc>
              <a:defRPr b="0" sz="9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 </a:t>
            </a:r>
            <a:r>
              <a:rPr i="1" sz="12400"/>
              <a:t>write</a:t>
            </a:r>
            <a:r>
              <a:rPr sz="10400"/>
              <a:t> </a:t>
            </a:r>
            <a:r>
              <a:t>a story…</a:t>
            </a:r>
          </a:p>
          <a:p>
            <a:pPr defTabSz="457200">
              <a:lnSpc>
                <a:spcPct val="120000"/>
              </a:lnSpc>
              <a:defRPr b="0" sz="9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it teaches kids </a:t>
            </a:r>
          </a:p>
          <a:p>
            <a:pPr defTabSz="457200">
              <a:lnSpc>
                <a:spcPct val="120000"/>
              </a:lnSpc>
              <a:defRPr b="0" sz="11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9600"/>
              <a:t>to</a:t>
            </a:r>
            <a:r>
              <a:t> </a:t>
            </a:r>
            <a:r>
              <a:rPr sz="16800">
                <a:solidFill>
                  <a:srgbClr val="FF066D"/>
                </a:solidFill>
                <a:latin typeface="Braggadocio"/>
                <a:ea typeface="Braggadocio"/>
                <a:cs typeface="Braggadocio"/>
                <a:sym typeface="Braggadocio"/>
              </a:rPr>
              <a:t>be</a:t>
            </a:r>
            <a:r>
              <a:rPr sz="15200"/>
              <a:t> </a:t>
            </a:r>
            <a:r>
              <a:rPr sz="9600"/>
              <a:t>the story.</a:t>
            </a:r>
          </a:p>
          <a:p>
            <a:pPr defTabSz="457200">
              <a:lnSpc>
                <a:spcPct val="120000"/>
              </a:lnSpc>
              <a:defRPr b="0" sz="880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" dur="1000" fill="hold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click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" grpId="1"/>
      <p:bldP build="whole" bldLvl="1" animBg="1" rev="0" advAuto="0" spid="127" grpId="2"/>
      <p:bldP build="whole" bldLvl="1" animBg="1" rev="0" advAuto="0" spid="127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creen Shot 2021-11-15 at 1.19.17 AM.png" descr="Screen Shot 2021-11-15 at 1.19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76255" y="-4452710"/>
            <a:ext cx="35251198" cy="22032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  <p:bldP build="whole" bldLvl="1" animBg="1" rev="0" advAuto="0" spid="12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creen Shot 2021-11-15 at 9.32.17 PM.png" descr="Screen Shot 2021-11-15 at 9.32.1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23675" y="-5969380"/>
            <a:ext cx="39644812" cy="24778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2"/>
      <p:bldP build="whole" bldLvl="1" animBg="1" rev="0" advAuto="0" spid="13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creen Shot 2021-11-15 at 1.21.59 AM.png" descr="Screen Shot 2021-11-15 at 1.21.5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18808" y="-4423678"/>
            <a:ext cx="35209477" cy="22005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" grpId="2"/>
      <p:bldP build="whole" bldLvl="1" animBg="1" rev="0" advAuto="0" spid="13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"/>
          <p:cNvSpPr txBox="1"/>
          <p:nvPr/>
        </p:nvSpPr>
        <p:spPr>
          <a:xfrm>
            <a:off x="7302775" y="6730912"/>
            <a:ext cx="24193225" cy="60977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40000"/>
              </a:lnSpc>
              <a:defRPr sz="3400"/>
            </a:pPr>
          </a:p>
        </p:txBody>
      </p:sp>
      <p:pic>
        <p:nvPicPr>
          <p:cNvPr id="1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187" y="11430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fictional :…"/>
          <p:cNvSpPr txBox="1"/>
          <p:nvPr/>
        </p:nvSpPr>
        <p:spPr>
          <a:xfrm>
            <a:off x="816699" y="1089902"/>
            <a:ext cx="6178665" cy="17022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90000"/>
              </a:lnSpc>
              <a:defRPr sz="6700"/>
            </a:pPr>
            <a:r>
              <a:t>fictional : </a:t>
            </a:r>
            <a:endParaRPr b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r">
              <a:lnSpc>
                <a:spcPct val="190000"/>
              </a:lnSpc>
              <a:defRPr sz="6700"/>
            </a:pPr>
            <a:r>
              <a:t>improvise : </a:t>
            </a:r>
            <a:endParaRPr b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r">
              <a:lnSpc>
                <a:spcPct val="190000"/>
              </a:lnSpc>
              <a:defRPr sz="6700"/>
            </a:pPr>
            <a:r>
              <a:t>dialogue :</a:t>
            </a:r>
            <a:endParaRPr b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r">
              <a:lnSpc>
                <a:spcPct val="190000"/>
              </a:lnSpc>
              <a:defRPr sz="6700"/>
            </a:pPr>
            <a:r>
              <a:t>performance :</a:t>
            </a:r>
          </a:p>
          <a:p>
            <a:pPr algn="r">
              <a:lnSpc>
                <a:spcPct val="190000"/>
              </a:lnSpc>
              <a:defRPr sz="6700"/>
            </a:pPr>
            <a:r>
              <a:t>dramatization :</a:t>
            </a:r>
            <a:endParaRPr b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r">
              <a:lnSpc>
                <a:spcPct val="190000"/>
              </a:lnSpc>
              <a:defRPr sz="6700"/>
            </a:pPr>
            <a:r>
              <a:t>theme :</a:t>
            </a:r>
            <a:endParaRPr b="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algn="r">
              <a:defRPr sz="6700"/>
            </a:pPr>
          </a:p>
          <a:p>
            <a:pPr algn="r">
              <a:defRPr sz="6700"/>
            </a:pPr>
          </a:p>
          <a:p>
            <a:pPr algn="r">
              <a:defRPr sz="6700"/>
            </a:pPr>
          </a:p>
          <a:p>
            <a:pPr algn="r">
              <a:defRPr sz="67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1500" fill="hold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2"/>
      <p:bldP build="whole" bldLvl="1" animBg="1" rev="0" advAuto="0" spid="136" grpId="3"/>
      <p:bldP build="whole" bldLvl="1" animBg="1" rev="0" advAuto="0" spid="13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