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8853" y="-4049316"/>
            <a:ext cx="34369290" cy="21480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"/>
          <p:cNvSpPr txBox="1"/>
          <p:nvPr/>
        </p:nvSpPr>
        <p:spPr>
          <a:xfrm>
            <a:off x="2450819" y="1522694"/>
            <a:ext cx="127001" cy="15994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</p:txBody>
      </p:sp>
      <p:sp>
        <p:nvSpPr>
          <p:cNvPr id="170" name="realism: truth in art; art depicting reality…"/>
          <p:cNvSpPr txBox="1"/>
          <p:nvPr/>
        </p:nvSpPr>
        <p:spPr>
          <a:xfrm>
            <a:off x="1721443" y="2138463"/>
            <a:ext cx="24434801" cy="9464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realism: 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truth in art; art depicting reality</a:t>
            </a:r>
          </a:p>
          <a:p>
            <a:pPr algn="l">
              <a:lnSpc>
                <a:spcPct val="110000"/>
              </a:lnSpc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lnSpc>
                <a:spcPct val="110000"/>
              </a:lnSpc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lnSpc>
                <a:spcPct val="110000"/>
              </a:lnSpc>
              <a:defRPr sz="860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surrealism: 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resembling a dream -                        fantastic and not making ‘sense’</a:t>
            </a:r>
            <a:endParaRPr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2"/>
      <p:bldP build="whole" bldLvl="1" animBg="1" rev="0" advAuto="0" spid="1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rottage: creating a textured rubbing; a technique developed                            by Max Ernst in 1925;…"/>
          <p:cNvSpPr txBox="1"/>
          <p:nvPr/>
        </p:nvSpPr>
        <p:spPr>
          <a:xfrm>
            <a:off x="1320465" y="1042303"/>
            <a:ext cx="24434801" cy="1246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frottage:</a:t>
            </a:r>
            <a:r>
              <a:t> creating a textured rubbing; a technique developed                            by Max Ernst in 1925;</a:t>
            </a: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‘frottage’ is the french word for ‘rubbing’.</a:t>
            </a: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Ernst was inspired by an old wood floor - the pattern on the wood’s grain suggested strange images, so Ernst laid sheets of paper on the floor </a:t>
            </a: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rubbed over them with a soft pencil, and then made drawings </a:t>
            </a: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mysterious forests with bird-like creatures - (using his ‘frottages’).</a:t>
            </a: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Ernst allowed his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unconscious mind</a:t>
            </a:r>
            <a:r>
              <a:t> to guide the creation </a:t>
            </a:r>
          </a:p>
          <a:p>
            <a:pPr algn="l">
              <a:lnSpc>
                <a:spcPct val="130000"/>
              </a:lnSpc>
              <a:defRPr sz="5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his images.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  <p:bldP build="whole" bldLvl="1" animBg="1" rev="0" advAuto="0" spid="17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242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ome of Max Ernst’s…"/>
          <p:cNvSpPr txBox="1"/>
          <p:nvPr/>
        </p:nvSpPr>
        <p:spPr>
          <a:xfrm>
            <a:off x="5283894" y="4160744"/>
            <a:ext cx="13460612" cy="4048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0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 of Max Ernst’s </a:t>
            </a:r>
          </a:p>
          <a:p>
            <a:pPr>
              <a:lnSpc>
                <a:spcPct val="120000"/>
              </a:lnSpc>
              <a:defRPr sz="10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Frottage</a:t>
            </a:r>
            <a:r>
              <a:t> Images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  <p:bldP build="whole" bldLvl="1" animBg="1" rev="0" advAuto="0" spid="17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restricted.jpeg" descr="restrict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1415" y="-363710"/>
            <a:ext cx="9867938" cy="14951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7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DAE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N05289_10.jpg" descr="N05289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0368" y="-183299"/>
            <a:ext cx="17263264" cy="14082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2"/>
      <p:bldP build="whole" bldLvl="1" animBg="1" rev="0" advAuto="0" spid="17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N05289_10.jpg" descr="N05289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84770" y="-12915865"/>
            <a:ext cx="36491051" cy="29767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  <p:bldP build="whole" bldLvl="1" animBg="1" rev="0" advAuto="0" spid="18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2eea8f5f1e4f5ed7fb5e19eb349aecd5.jpg" descr="2eea8f5f1e4f5ed7fb5e19eb349aecd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403" y="723597"/>
            <a:ext cx="18257259" cy="1269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81974" y="555519"/>
            <a:ext cx="8357639" cy="12604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rottage-from-le-fascinant-cypres-from-histoire-naturelle.jpg.jpeg" descr="frottage-from-le-fascinant-cypres-from-histoire-naturelle.jpg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6729" y="-120691"/>
            <a:ext cx="9138762" cy="13957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thumb_large.jpg" descr="thumb_lar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93136" y="86662"/>
            <a:ext cx="17673963" cy="1354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0214" y="2927349"/>
            <a:ext cx="12007922" cy="786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unnamed.jpg" descr="unnamed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6907" y="-569612"/>
            <a:ext cx="10031192" cy="15285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4"/>
      <p:bldP build="whole" bldLvl="1" animBg="1" rev="0" advAuto="0" spid="185" grpId="7"/>
      <p:bldP build="whole" bldLvl="1" animBg="1" rev="0" advAuto="0" spid="185" grpId="8"/>
      <p:bldP build="whole" bldLvl="1" animBg="1" rev="0" advAuto="0" spid="182" grpId="1"/>
      <p:bldP build="whole" bldLvl="1" animBg="1" rev="0" advAuto="0" spid="182" grpId="2"/>
      <p:bldP build="whole" bldLvl="1" animBg="1" rev="0" advAuto="0" spid="186" grpId="9"/>
      <p:bldP build="whole" bldLvl="1" animBg="1" rev="0" advAuto="0" spid="187" grpId="11"/>
      <p:bldP build="whole" bldLvl="1" animBg="1" rev="0" advAuto="0" spid="187" grpId="12"/>
      <p:bldP build="whole" bldLvl="1" animBg="1" rev="0" advAuto="0" spid="186" grpId="10"/>
      <p:bldP build="whole" bldLvl="1" animBg="1" rev="0" advAuto="0" spid="184" grpId="5"/>
      <p:bldP build="whole" bldLvl="1" animBg="1" rev="0" advAuto="0" spid="184" grpId="6"/>
      <p:bldP build="whole" bldLvl="1" animBg="1" rev="0" advAuto="0" spid="183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ome Examples of…"/>
          <p:cNvSpPr txBox="1"/>
          <p:nvPr/>
        </p:nvSpPr>
        <p:spPr>
          <a:xfrm>
            <a:off x="6189687" y="3443552"/>
            <a:ext cx="12004626" cy="657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10800">
                <a:solidFill>
                  <a:srgbClr val="484748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 Examples of </a:t>
            </a:r>
          </a:p>
          <a:p>
            <a:pPr>
              <a:lnSpc>
                <a:spcPct val="130000"/>
              </a:lnSpc>
              <a:defRPr sz="10800">
                <a:solidFill>
                  <a:srgbClr val="484748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Student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Frottage </a:t>
            </a:r>
          </a:p>
          <a:p>
            <a:pPr>
              <a:lnSpc>
                <a:spcPct val="130000"/>
              </a:lnSpc>
              <a:defRPr sz="10800">
                <a:solidFill>
                  <a:srgbClr val="484748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Imagery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6d2aa2b185609e9487e88424876c7299.jpg" descr="6d2aa2b185609e9487e88424876c72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42947" y="3134518"/>
            <a:ext cx="6019801" cy="436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5c0647e20c0506e539ed3ba77be272c7.jpg" descr="5c0647e20c0506e539ed3ba77be272c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66076" y="300304"/>
            <a:ext cx="8322218" cy="1311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01870f703b78df5459bc76898e6e666.jpg" descr="d01870f703b78df5459bc76898e6e66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0513" y="249639"/>
            <a:ext cx="9609222" cy="136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2ad5d4c24ffc04e8d1f47ff3e31158ac.jpg" descr="2ad5d4c24ffc04e8d1f47ff3e31158ac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91011" y="345192"/>
            <a:ext cx="13801978" cy="13025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f68d14a6c05c577ca099529a3e591e6b.jpg" descr="f68d14a6c05c577ca099529a3e591e6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94996" y="84539"/>
            <a:ext cx="10418793" cy="1360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0b948a9ba613deabec95f7052ba4c6d1.jpg" descr="0b948a9ba613deabec95f7052ba4c6d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66753" y="2914752"/>
            <a:ext cx="12230533" cy="7886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5bebee1414ab67e42a38254867316818.jpg" descr="5bebee1414ab67e42a38254867316818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92305" y="-27039"/>
            <a:ext cx="21599390" cy="14704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6df901d9b1c299a99fb8b22a6271fced.jpg" descr="6df901d9b1c299a99fb8b22a6271fced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705781" y="583279"/>
            <a:ext cx="9090177" cy="12549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11c556be3ceadaf18cd8c91fec5db9b2.jpg" descr="11c556be3ceadaf18cd8c91fec5db9b2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41256" y="612806"/>
            <a:ext cx="9067737" cy="12549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6d2aa2b185609e9487e88424876c7299.jpg" descr="6d2aa2b185609e9487e88424876c72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2314" y="29527"/>
            <a:ext cx="1889937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  <p:bldP build="whole" bldLvl="1" animBg="1" rev="0" advAuto="0" spid="192" grpId="2"/>
      <p:bldP build="whole" bldLvl="1" animBg="1" rev="0" advAuto="0" spid="194" grpId="5"/>
      <p:bldP build="whole" bldLvl="1" animBg="1" rev="0" advAuto="0" spid="194" grpId="6"/>
      <p:bldP build="whole" bldLvl="1" animBg="1" rev="0" advAuto="0" spid="197" grpId="11"/>
      <p:bldP build="whole" bldLvl="1" animBg="1" rev="0" advAuto="0" spid="197" grpId="12"/>
      <p:bldP build="whole" bldLvl="1" animBg="1" rev="0" advAuto="0" spid="200" grpId="17"/>
      <p:bldP build="whole" bldLvl="1" animBg="1" rev="0" advAuto="0" spid="195" grpId="7"/>
      <p:bldP build="whole" bldLvl="1" animBg="1" rev="0" advAuto="0" spid="195" grpId="8"/>
      <p:bldP build="whole" bldLvl="1" animBg="1" rev="0" advAuto="0" spid="198" grpId="13"/>
      <p:bldP build="whole" bldLvl="1" animBg="1" rev="0" advAuto="0" spid="198" grpId="14"/>
      <p:bldP build="whole" bldLvl="1" animBg="1" rev="0" advAuto="0" spid="199" grpId="15"/>
      <p:bldP build="whole" bldLvl="1" animBg="1" rev="0" advAuto="0" spid="199" grpId="16"/>
      <p:bldP build="whole" bldLvl="1" animBg="1" rev="0" advAuto="0" spid="200" grpId="18"/>
      <p:bldP build="whole" bldLvl="1" animBg="1" rev="0" advAuto="0" spid="193" grpId="3"/>
      <p:bldP build="whole" bldLvl="1" animBg="1" rev="0" advAuto="0" spid="193" grpId="4"/>
      <p:bldP build="whole" bldLvl="1" animBg="1" rev="0" advAuto="0" spid="196" grpId="9"/>
      <p:bldP build="whole" bldLvl="1" animBg="1" rev="0" advAuto="0" spid="196" grpId="1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5AE04F9B-6564-458B-9282-9320243A0E55.jpeg" descr="5AE04F9B-6564-458B-9282-9320243A0E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076" y="0"/>
            <a:ext cx="1792697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frottage-2-e1513598448772.jpg" descr="frottage-2-e151359844877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4582" y="-144916"/>
            <a:ext cx="20875236" cy="14005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frottage-1.jpg" descr="frottage-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5450" y="-273709"/>
            <a:ext cx="10119909" cy="14212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3"/>
      <p:bldP build="whole" bldLvl="1" animBg="1" rev="0" advAuto="0" spid="203" grpId="4"/>
      <p:bldP build="whole" bldLvl="1" animBg="1" rev="0" advAuto="0" spid="202" grpId="1"/>
      <p:bldP build="whole" bldLvl="1" animBg="1" rev="0" advAuto="0" spid="202" grpId="2"/>
      <p:bldP build="whole" bldLvl="1" animBg="1" rev="0" advAuto="0" spid="204" grpId="5"/>
      <p:bldP build="whole" bldLvl="1" animBg="1" rev="0" advAuto="0" spid="204" grpId="6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2-01-02 at 8.47.18 PM.png" descr="Screen Shot 2022-01-02 at 8.47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57601" y="-4889896"/>
            <a:ext cx="36829616" cy="23018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3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22-01-02 at 7.56.57 PM.png" descr="Screen Shot 2022-01-02 at 7.56.5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57484" y="-6448413"/>
            <a:ext cx="43463832" cy="27164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rganic shapes: irregular and imperfect…"/>
          <p:cNvSpPr txBox="1"/>
          <p:nvPr/>
        </p:nvSpPr>
        <p:spPr>
          <a:xfrm>
            <a:off x="1253607" y="1846416"/>
            <a:ext cx="20239178" cy="9291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8600"/>
            </a:pPr>
            <a:r>
              <a:t>organic shapes: </a:t>
            </a:r>
            <a:r>
              <a:rPr b="0"/>
              <a:t>irregular and imperfect </a:t>
            </a:r>
            <a:endParaRPr b="0"/>
          </a:p>
          <a:p>
            <a:pPr algn="l">
              <a:defRPr b="1" sz="8600"/>
            </a:pPr>
            <a:r>
              <a:rPr b="0"/>
              <a:t>shapes, often curved and free flowing</a:t>
            </a:r>
            <a:endParaRPr b="0"/>
          </a:p>
          <a:p>
            <a:pPr algn="l">
              <a:defRPr b="1" sz="8600"/>
            </a:pPr>
          </a:p>
          <a:p>
            <a:pPr algn="l">
              <a:defRPr b="1" sz="8600"/>
            </a:pPr>
          </a:p>
          <a:p>
            <a:pPr algn="l">
              <a:defRPr b="1" sz="8600"/>
            </a:pPr>
            <a:r>
              <a:t>geometric shapes: </a:t>
            </a:r>
            <a:r>
              <a:rPr b="0"/>
              <a:t>shapes using tools - </a:t>
            </a:r>
            <a:endParaRPr b="0"/>
          </a:p>
          <a:p>
            <a:pPr algn="l">
              <a:defRPr b="1" sz="8600"/>
            </a:pPr>
            <a:r>
              <a:rPr b="0"/>
              <a:t>like compasses, rulers, protractors; </a:t>
            </a:r>
            <a:endParaRPr b="0"/>
          </a:p>
          <a:p>
            <a:pPr algn="l">
              <a:defRPr b="1" sz="8600"/>
            </a:pPr>
            <a:r>
              <a:rPr b="0"/>
              <a:t>any shape that looks ‘man-made’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  <p:bldP build="whole" bldLvl="1" animBg="1" rev="0" advAuto="0" spid="20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creen Shot 2022-01-03 at 12.45.19 PM.png" descr="Screen Shot 2022-01-03 at 12.45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71191" y="-4938377"/>
            <a:ext cx="37423292" cy="2338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0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  <p:bldP build="whole" bldLvl="1" animBg="1" rev="0" advAuto="0" spid="21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reate a Fantastical Animal, Landscape or…"/>
          <p:cNvSpPr txBox="1"/>
          <p:nvPr/>
        </p:nvSpPr>
        <p:spPr>
          <a:xfrm>
            <a:off x="799592" y="926157"/>
            <a:ext cx="24434801" cy="1186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b="1" sz="7600">
                <a:solidFill>
                  <a:schemeClr val="accent4"/>
                </a:solidFill>
              </a:defRPr>
            </a:pPr>
            <a:r>
              <a:t>Create a Fantastical Animal, Landscape or </a:t>
            </a:r>
          </a:p>
          <a:p>
            <a:pPr algn="l">
              <a:lnSpc>
                <a:spcPct val="140000"/>
              </a:lnSpc>
              <a:defRPr b="1" sz="7600">
                <a:solidFill>
                  <a:schemeClr val="accent4"/>
                </a:solidFill>
              </a:defRPr>
            </a:pPr>
            <a:r>
              <a:t>Anything You Want with Your ‘Frottages’</a:t>
            </a:r>
          </a:p>
          <a:p>
            <a:pPr algn="l">
              <a:lnSpc>
                <a:spcPct val="140000"/>
              </a:lnSpc>
              <a:defRPr sz="4800">
                <a:solidFill>
                  <a:srgbClr val="EFEFEF"/>
                </a:solidFill>
              </a:defRPr>
            </a:pPr>
          </a:p>
          <a:p>
            <a:pPr marL="888999" indent="-888999" algn="l">
              <a:lnSpc>
                <a:spcPct val="140000"/>
              </a:lnSpc>
              <a:buSzPct val="100000"/>
              <a:buAutoNum type="arabicPeriod" startAt="1"/>
              <a:defRPr sz="4600">
                <a:solidFill>
                  <a:srgbClr val="EFEFEF"/>
                </a:solidFill>
              </a:defRPr>
            </a:pPr>
            <a:r>
              <a:t>Find objects around you that have interesting textures: wood floors, tile floors,                   fabrics, books, top of desk, pencils, rulers, the wall - you get the point -                           anything with a ‘texture’ or interesting shape.</a:t>
            </a:r>
          </a:p>
          <a:p>
            <a:pPr algn="l">
              <a:lnSpc>
                <a:spcPct val="140000"/>
              </a:lnSpc>
              <a:defRPr sz="4600">
                <a:solidFill>
                  <a:srgbClr val="EFEFEF"/>
                </a:solidFill>
              </a:defRPr>
            </a:pPr>
          </a:p>
          <a:p>
            <a:pPr marL="889000" indent="-889000" algn="l">
              <a:lnSpc>
                <a:spcPct val="140000"/>
              </a:lnSpc>
              <a:buSzPct val="100000"/>
              <a:buAutoNum type="arabicPeriod" startAt="2"/>
              <a:defRPr sz="4600">
                <a:solidFill>
                  <a:srgbClr val="EFEFEF"/>
                </a:solidFill>
              </a:defRPr>
            </a:pPr>
            <a:r>
              <a:t>Put a piece of paper over the textured object you want to use.                                                                Using the side of a crayon or the tip of your pencil, create a ‘frottage’-                                      a rubbing over the object under the paper - making a textured impression. </a:t>
            </a:r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  <p:bldP build="whole" bldLvl="1" animBg="1" rev="0" advAuto="0" spid="21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3.  After you’ve taken several rubbings, or ‘frottages’, look at…"/>
          <p:cNvSpPr txBox="1"/>
          <p:nvPr/>
        </p:nvSpPr>
        <p:spPr>
          <a:xfrm>
            <a:off x="578662" y="1174667"/>
            <a:ext cx="24434801" cy="1136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200">
                <a:solidFill>
                  <a:srgbClr val="EDEDED"/>
                </a:solidFill>
              </a:defRPr>
            </a:pPr>
            <a:r>
              <a:t>3.  </a:t>
            </a:r>
            <a:r>
              <a:rPr sz="4800"/>
              <a:t>After you’ve taken several rubbings, or ‘frottages’, look at                                                </a:t>
            </a:r>
            <a:endParaRPr sz="4800"/>
          </a:p>
          <a:p>
            <a:pPr algn="l">
              <a:lnSpc>
                <a:spcPct val="150000"/>
              </a:lnSpc>
              <a:defRPr sz="4800">
                <a:solidFill>
                  <a:srgbClr val="EDEDED"/>
                </a:solidFill>
              </a:defRPr>
            </a:pPr>
            <a:r>
              <a:t>     your impressions - or rubbings - then think of a ‘theme’ for your new image, </a:t>
            </a:r>
          </a:p>
          <a:p>
            <a:pPr algn="l">
              <a:lnSpc>
                <a:spcPct val="150000"/>
              </a:lnSpc>
              <a:defRPr sz="4800">
                <a:solidFill>
                  <a:srgbClr val="EDEDED"/>
                </a:solidFill>
              </a:defRPr>
            </a:pPr>
            <a:r>
              <a:t>     and start to create this new image by cutting up your ‘frottages’ - </a:t>
            </a:r>
          </a:p>
          <a:p>
            <a:pPr algn="l">
              <a:lnSpc>
                <a:spcPct val="180000"/>
              </a:lnSpc>
              <a:defRPr sz="4800">
                <a:solidFill>
                  <a:srgbClr val="EDEDED"/>
                </a:solidFill>
              </a:defRPr>
            </a:pPr>
            <a:r>
              <a:t>     and create a fantastic animal, or unreal landscape, or any image you want.</a:t>
            </a:r>
          </a:p>
          <a:p>
            <a:pPr algn="l">
              <a:lnSpc>
                <a:spcPct val="180000"/>
              </a:lnSpc>
              <a:defRPr b="1" sz="4800">
                <a:solidFill>
                  <a:schemeClr val="accent4"/>
                </a:solidFill>
              </a:defRPr>
            </a:pPr>
            <a:r>
              <a:t>                      </a:t>
            </a:r>
            <a:r>
              <a:rPr sz="6200"/>
              <a:t>THERE IS NO WRONG WAY TO DO THIS.</a:t>
            </a:r>
          </a:p>
          <a:p>
            <a:pPr algn="l">
              <a:lnSpc>
                <a:spcPct val="150000"/>
              </a:lnSpc>
              <a:defRPr sz="5200">
                <a:solidFill>
                  <a:srgbClr val="EDEDED"/>
                </a:solidFill>
              </a:defRPr>
            </a:pPr>
            <a:r>
              <a:t> </a:t>
            </a:r>
            <a:r>
              <a:rPr sz="6200"/>
              <a:t>          </a:t>
            </a:r>
            <a:r>
              <a:rPr b="1" sz="8800">
                <a:solidFill>
                  <a:srgbClr val="FF5CC2"/>
                </a:solidFill>
              </a:rPr>
              <a:t>BONUS!         BONUS!         BONUS! </a:t>
            </a:r>
            <a:endParaRPr b="1" sz="5800">
              <a:solidFill>
                <a:srgbClr val="FF5CC2"/>
              </a:solidFill>
            </a:endParaRPr>
          </a:p>
          <a:p>
            <a:pPr algn="l">
              <a:lnSpc>
                <a:spcPct val="130000"/>
              </a:lnSpc>
              <a:defRPr sz="5200">
                <a:solidFill>
                  <a:srgbClr val="EDEDED"/>
                </a:solidFill>
              </a:defRPr>
            </a:pPr>
            <a:r>
              <a:rPr b="1" sz="5800">
                <a:solidFill>
                  <a:schemeClr val="accent6"/>
                </a:solidFill>
              </a:rPr>
              <a:t>                        </a:t>
            </a:r>
            <a:r>
              <a:rPr sz="5000"/>
              <a:t>Share you artworks with the rest of the class…                                                            </a:t>
            </a:r>
            <a:endParaRPr sz="5000"/>
          </a:p>
          <a:p>
            <a:pPr algn="l">
              <a:lnSpc>
                <a:spcPct val="130000"/>
              </a:lnSpc>
              <a:defRPr sz="5000">
                <a:solidFill>
                  <a:srgbClr val="EDEDED"/>
                </a:solidFill>
              </a:defRPr>
            </a:pPr>
            <a:r>
              <a:t>                and ask your classmates to guess what surfaces you used                                                              </a:t>
            </a:r>
          </a:p>
          <a:p>
            <a:pPr algn="l">
              <a:lnSpc>
                <a:spcPct val="130000"/>
              </a:lnSpc>
              <a:defRPr sz="5000">
                <a:solidFill>
                  <a:srgbClr val="EDEDED"/>
                </a:solidFill>
              </a:defRPr>
            </a:pPr>
            <a:r>
              <a:t>                                  to make your rubbings - or ‘frottages’.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2"/>
      <p:bldP build="whole" bldLvl="1" animBg="1" rev="0" advAuto="0" spid="2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And when you share your artwork…"/>
          <p:cNvSpPr txBox="1"/>
          <p:nvPr/>
        </p:nvSpPr>
        <p:spPr>
          <a:xfrm>
            <a:off x="4224387" y="2657680"/>
            <a:ext cx="15935227" cy="840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80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when you share your artwork</a:t>
            </a:r>
          </a:p>
          <a:p>
            <a:pPr>
              <a:lnSpc>
                <a:spcPct val="120000"/>
              </a:lnSpc>
              <a:defRPr sz="80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with the class…</a:t>
            </a:r>
          </a:p>
          <a:p>
            <a:pPr>
              <a:lnSpc>
                <a:spcPct val="120000"/>
              </a:lnSpc>
              <a:defRPr sz="80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please describe your artwork - </a:t>
            </a:r>
          </a:p>
          <a:p>
            <a:pPr>
              <a:lnSpc>
                <a:spcPct val="120000"/>
              </a:lnSpc>
              <a:defRPr i="1" sz="9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describe what you created -</a:t>
            </a:r>
          </a:p>
          <a:p>
            <a:pPr>
              <a:lnSpc>
                <a:spcPct val="120000"/>
              </a:lnSpc>
              <a:defRPr sz="92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one sentence.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3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1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2"/>
      <p:bldP build="whole" bldLvl="1" animBg="1" rev="0" advAuto="0" spid="2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what one thing…"/>
          <p:cNvSpPr txBox="1"/>
          <p:nvPr/>
        </p:nvSpPr>
        <p:spPr>
          <a:xfrm>
            <a:off x="1021738" y="30366"/>
            <a:ext cx="22213525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EBEBEB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D5D5D5"/>
                </a:solidFill>
              </a:rPr>
              <a:t>what</a:t>
            </a:r>
            <a:r>
              <a:t> </a:t>
            </a:r>
            <a:r>
              <a:rPr b="1" i="1" sz="16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/>
          </a:p>
          <a:p>
            <a:pPr algn="l">
              <a:defRPr sz="15000">
                <a:solidFill>
                  <a:srgbClr val="EBEBEB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EBEBEB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EBEBEB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EBEBEB"/>
                </a:solidFill>
              </a:rPr>
              <a:t>today…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</a:t>
            </a:r>
            <a:r>
              <a:rPr>
                <a:solidFill>
                  <a:srgbClr val="EEEEEE"/>
                </a:solidFill>
                <a:latin typeface="Futura Bold"/>
                <a:ea typeface="Futura Bold"/>
                <a:cs typeface="Futura Bold"/>
                <a:sym typeface="Futura Bold"/>
              </a:rPr>
              <a:t>or</a:t>
            </a:r>
            <a:r>
              <a:t> 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1"/>
      <p:bldP build="whole" bldLvl="1" animBg="1" rev="0" advAuto="0" spid="22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3353" y="-4513618"/>
            <a:ext cx="34285769" cy="21428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https://www.joshuanava.biz/techniques-2/frottage.html…"/>
          <p:cNvSpPr txBox="1"/>
          <p:nvPr/>
        </p:nvSpPr>
        <p:spPr>
          <a:xfrm>
            <a:off x="919931" y="777239"/>
            <a:ext cx="22442538" cy="123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https://www.joshuanava.biz/techniques-2/frottage.html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https://www.moma.org/collection/works/portfolios/10056?=undefined&amp;page=&amp;direction=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https://www.tate.org.uk/art/art-terms/f/frottage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http://artsattrinity.weebly.com/frottage.html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http://bechtler.org/public/files/learn/Max_Ernst_Leaf_Rubbings_Compact_Lesson_.pdf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https://cpb-us-w2.wpmucdn.com/sites.stedwards.edu/dist/1/170/files/2012/12/Potts_Texture-and-Frottage-2jxzce2.pdf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https://www.teach-nology.com/teachers/lesson_plans/arts/Frottage912.html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https://www.tate.org.uk/art/art-terms/s/surrealism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https://www.moma.org/calendar/exhibitions/390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1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https://www.tate.org.uk/art/art-terms/f/frottage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737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60 minutes, we will:…"/>
          <p:cNvSpPr txBox="1"/>
          <p:nvPr/>
        </p:nvSpPr>
        <p:spPr>
          <a:xfrm>
            <a:off x="894614" y="579265"/>
            <a:ext cx="24434801" cy="3071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91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next  </a:t>
            </a:r>
            <a:r>
              <a:rPr sz="196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60</a:t>
            </a:r>
            <a:r>
              <a:rPr sz="19600">
                <a:latin typeface="Bauhaus 93"/>
                <a:ea typeface="Bauhaus 93"/>
                <a:cs typeface="Bauhaus 93"/>
                <a:sym typeface="Bauhaus 93"/>
              </a:rPr>
              <a:t> </a:t>
            </a:r>
            <a:r>
              <a:t>minutes, we will:</a:t>
            </a:r>
          </a:p>
          <a:p>
            <a:pPr algn="l">
              <a:lnSpc>
                <a:spcPct val="170000"/>
              </a:lnSpc>
              <a:defRPr sz="4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   be introduced to the concept of texture and hunt for textures in the classroom</a:t>
            </a:r>
          </a:p>
          <a:p>
            <a:pPr marL="649356" indent="-649356" algn="l">
              <a:lnSpc>
                <a:spcPct val="170000"/>
              </a:lnSpc>
              <a:buSzPct val="123000"/>
              <a:buChar char="-"/>
              <a:defRPr sz="4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learn about surrealist Max Ernst and his experimental ‘frottage’ technique</a:t>
            </a:r>
          </a:p>
          <a:p>
            <a:pPr marL="649356" indent="-649356" algn="l">
              <a:lnSpc>
                <a:spcPct val="170000"/>
              </a:lnSpc>
              <a:buSzPct val="123000"/>
              <a:buChar char="-"/>
              <a:defRPr sz="4800">
                <a:solidFill>
                  <a:srgbClr val="D5D5D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create a ‘frottage’ drawing by taking rubbings of objects in classroom                                        and using them to create a new image</a:t>
            </a:r>
          </a:p>
          <a:p>
            <a:pPr marL="757582" indent="-757582" algn="l">
              <a:lnSpc>
                <a:spcPct val="130000"/>
              </a:lnSpc>
              <a:buSzPct val="123000"/>
              <a:buChar char="-"/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57582" indent="-757582" algn="l">
              <a:lnSpc>
                <a:spcPct val="130000"/>
              </a:lnSpc>
              <a:buSzPct val="123000"/>
              <a:buChar char="-"/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30000"/>
              </a:lnSpc>
              <a:spcBef>
                <a:spcPts val="1200"/>
              </a:spcBef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43034" indent="-162339" algn="l" defTabSz="457200">
              <a:lnSpc>
                <a:spcPct val="130000"/>
              </a:lnSpc>
              <a:spcBef>
                <a:spcPts val="500"/>
              </a:spcBef>
              <a:buSzPct val="123000"/>
              <a:buChar char="-"/>
              <a:tabLst>
                <a:tab pos="457200" algn="l"/>
              </a:tabLst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784639" indent="-784639" algn="l" defTabSz="457200">
              <a:lnSpc>
                <a:spcPct val="130000"/>
              </a:lnSpc>
              <a:spcBef>
                <a:spcPts val="500"/>
              </a:spcBef>
              <a:buSzPct val="123000"/>
              <a:buChar char="-"/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30000"/>
              </a:lnSpc>
              <a:spcBef>
                <a:spcPts val="500"/>
              </a:spcBef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30000"/>
              </a:lnSpc>
              <a:spcBef>
                <a:spcPts val="500"/>
              </a:spcBef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endParaRPr sz="1200"/>
          </a:p>
          <a:p>
            <a:pPr algn="l" defTabSz="457200">
              <a:lnSpc>
                <a:spcPct val="130000"/>
              </a:lnSpc>
              <a:spcBef>
                <a:spcPts val="500"/>
              </a:spcBef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/>
          </a:p>
          <a:p>
            <a:pPr marL="208127" indent="-208127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lnSpc>
                <a:spcPct val="13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lnSpc>
                <a:spcPct val="130000"/>
              </a:lnSpc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lnSpc>
                <a:spcPct val="13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lnSpc>
                <a:spcPct val="130000"/>
              </a:lnSpc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lnSpc>
                <a:spcPct val="130000"/>
              </a:lnSpc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30000"/>
              </a:lnSpc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596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rawing papers or construction papers…"/>
          <p:cNvSpPr txBox="1"/>
          <p:nvPr/>
        </p:nvSpPr>
        <p:spPr>
          <a:xfrm>
            <a:off x="4176997" y="1336262"/>
            <a:ext cx="18449145" cy="14497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60000"/>
              </a:lnSpc>
              <a:defRPr sz="8200">
                <a:latin typeface="Futura"/>
                <a:ea typeface="Futura"/>
                <a:cs typeface="Futura"/>
                <a:sym typeface="Futura"/>
              </a:defRPr>
            </a:pPr>
            <a:r>
              <a:t>drawing papers or construction papers</a:t>
            </a:r>
          </a:p>
          <a:p>
            <a:pPr algn="r">
              <a:lnSpc>
                <a:spcPct val="160000"/>
              </a:lnSpc>
              <a:defRPr sz="8200">
                <a:latin typeface="Futura"/>
                <a:ea typeface="Futura"/>
                <a:cs typeface="Futura"/>
                <a:sym typeface="Futura"/>
              </a:defRPr>
            </a:pPr>
            <a:r>
              <a:t>colored pencils</a:t>
            </a:r>
          </a:p>
          <a:p>
            <a:pPr algn="r">
              <a:lnSpc>
                <a:spcPct val="160000"/>
              </a:lnSpc>
              <a:defRPr sz="8200">
                <a:latin typeface="Futura"/>
                <a:ea typeface="Futura"/>
                <a:cs typeface="Futura"/>
                <a:sym typeface="Futura"/>
              </a:defRPr>
            </a:pPr>
            <a:r>
              <a:t>crayons</a:t>
            </a:r>
          </a:p>
          <a:p>
            <a:pPr algn="r">
              <a:lnSpc>
                <a:spcPct val="160000"/>
              </a:lnSpc>
              <a:defRPr sz="8200">
                <a:latin typeface="Futura"/>
                <a:ea typeface="Futura"/>
                <a:cs typeface="Futura"/>
                <a:sym typeface="Futura"/>
              </a:defRPr>
            </a:pPr>
            <a:r>
              <a:t>scissors</a:t>
            </a:r>
          </a:p>
          <a:p>
            <a:pPr algn="r">
              <a:lnSpc>
                <a:spcPct val="160000"/>
              </a:lnSpc>
              <a:defRPr sz="8200">
                <a:latin typeface="Futura"/>
                <a:ea typeface="Futura"/>
                <a:cs typeface="Futura"/>
                <a:sym typeface="Futura"/>
              </a:defRPr>
            </a:pPr>
            <a:r>
              <a:t>glue stick</a:t>
            </a:r>
          </a:p>
          <a:p>
            <a:pPr algn="r">
              <a:lnSpc>
                <a:spcPct val="160000"/>
              </a:lnSpc>
              <a:defRPr sz="8200"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Max Ernst…"/>
          <p:cNvSpPr txBox="1"/>
          <p:nvPr/>
        </p:nvSpPr>
        <p:spPr>
          <a:xfrm>
            <a:off x="1436468" y="523869"/>
            <a:ext cx="8586156" cy="15454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Max Ernst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‘frottage’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surrealism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‘unconscious mind’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texture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organic shapes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geometric shapes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collage</a:t>
            </a:r>
          </a:p>
          <a:p>
            <a:pPr algn="l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1-02 at 8.19.03 PM.png" descr="Screen Shot 2022-01-02 at 8.19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76506" y="-4950584"/>
            <a:ext cx="36879648" cy="23049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2"/>
      <p:bldP build="whole" bldLvl="1" animBg="1" rev="0" advAuto="0" spid="16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