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sldIdLst>
    <p:sldId id="257" r:id="rId2"/>
    <p:sldId id="259" r:id="rId3"/>
    <p:sldId id="260" r:id="rId4"/>
    <p:sldId id="261" r:id="rId5"/>
    <p:sldId id="281" r:id="rId6"/>
    <p:sldId id="275" r:id="rId7"/>
    <p:sldId id="280" r:id="rId8"/>
    <p:sldId id="278" r:id="rId9"/>
    <p:sldId id="282" r:id="rId10"/>
    <p:sldId id="276" r:id="rId11"/>
    <p:sldId id="279" r:id="rId12"/>
    <p:sldId id="274" r:id="rId13"/>
    <p:sldId id="269" r:id="rId14"/>
    <p:sldId id="270" r:id="rId15"/>
    <p:sldId id="27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8"/>
    <p:restoredTop sz="95369"/>
  </p:normalViewPr>
  <p:slideViewPr>
    <p:cSldViewPr snapToGrid="0" snapToObjects="1">
      <p:cViewPr varScale="1">
        <p:scale>
          <a:sx n="74" d="100"/>
          <a:sy n="74" d="100"/>
        </p:scale>
        <p:origin x="176" y="7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3D5031B7-3788-DA42-9C1D-08BEC5C78326}" type="datetimeFigureOut">
              <a:rPr lang="en-US" smtClean="0"/>
              <a:t>12/7/21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1F2889F4-6503-964B-BBDE-0A7C2BC47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564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031B7-3788-DA42-9C1D-08BEC5C78326}" type="datetimeFigureOut">
              <a:rPr lang="en-US" smtClean="0"/>
              <a:t>12/7/21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889F4-6503-964B-BBDE-0A7C2BC47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959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031B7-3788-DA42-9C1D-08BEC5C78326}" type="datetimeFigureOut">
              <a:rPr lang="en-US" smtClean="0"/>
              <a:t>12/7/21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889F4-6503-964B-BBDE-0A7C2BC47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8537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031B7-3788-DA42-9C1D-08BEC5C78326}" type="datetimeFigureOut">
              <a:rPr lang="en-US" smtClean="0"/>
              <a:t>12/7/21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889F4-6503-964B-BBDE-0A7C2BC47F95}" type="slidenum">
              <a:rPr lang="en-US" smtClean="0"/>
              <a:t>‹#›</a:t>
            </a:fld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1355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031B7-3788-DA42-9C1D-08BEC5C78326}" type="datetimeFigureOut">
              <a:rPr lang="en-US" smtClean="0"/>
              <a:t>12/7/21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889F4-6503-964B-BBDE-0A7C2BC47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3010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031B7-3788-DA42-9C1D-08BEC5C78326}" type="datetimeFigureOut">
              <a:rPr lang="en-US" smtClean="0"/>
              <a:t>12/7/21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889F4-6503-964B-BBDE-0A7C2BC47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7900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031B7-3788-DA42-9C1D-08BEC5C78326}" type="datetimeFigureOut">
              <a:rPr lang="en-US" smtClean="0"/>
              <a:t>12/7/21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889F4-6503-964B-BBDE-0A7C2BC47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7025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031B7-3788-DA42-9C1D-08BEC5C78326}" type="datetimeFigureOut">
              <a:rPr lang="en-US" smtClean="0"/>
              <a:t>12/7/21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889F4-6503-964B-BBDE-0A7C2BC47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7006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031B7-3788-DA42-9C1D-08BEC5C78326}" type="datetimeFigureOut">
              <a:rPr lang="en-US" smtClean="0"/>
              <a:t>12/7/21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889F4-6503-964B-BBDE-0A7C2BC47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354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031B7-3788-DA42-9C1D-08BEC5C78326}" type="datetimeFigureOut">
              <a:rPr lang="en-US" smtClean="0"/>
              <a:t>12/7/21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889F4-6503-964B-BBDE-0A7C2BC47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949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031B7-3788-DA42-9C1D-08BEC5C78326}" type="datetimeFigureOut">
              <a:rPr lang="en-US" smtClean="0"/>
              <a:t>12/7/21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889F4-6503-964B-BBDE-0A7C2BC47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90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031B7-3788-DA42-9C1D-08BEC5C78326}" type="datetimeFigureOut">
              <a:rPr lang="en-US" smtClean="0"/>
              <a:t>12/7/21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889F4-6503-964B-BBDE-0A7C2BC47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966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031B7-3788-DA42-9C1D-08BEC5C78326}" type="datetimeFigureOut">
              <a:rPr lang="en-US" smtClean="0"/>
              <a:t>12/7/21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889F4-6503-964B-BBDE-0A7C2BC47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355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031B7-3788-DA42-9C1D-08BEC5C78326}" type="datetimeFigureOut">
              <a:rPr lang="en-US" smtClean="0"/>
              <a:t>12/7/21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889F4-6503-964B-BBDE-0A7C2BC47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034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031B7-3788-DA42-9C1D-08BEC5C78326}" type="datetimeFigureOut">
              <a:rPr lang="en-US" smtClean="0"/>
              <a:t>12/7/21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889F4-6503-964B-BBDE-0A7C2BC47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336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031B7-3788-DA42-9C1D-08BEC5C78326}" type="datetimeFigureOut">
              <a:rPr lang="en-US" smtClean="0"/>
              <a:t>12/7/21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889F4-6503-964B-BBDE-0A7C2BC47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693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031B7-3788-DA42-9C1D-08BEC5C78326}" type="datetimeFigureOut">
              <a:rPr lang="en-US" smtClean="0"/>
              <a:t>12/7/21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889F4-6503-964B-BBDE-0A7C2BC47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204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5031B7-3788-DA42-9C1D-08BEC5C78326}" type="datetimeFigureOut">
              <a:rPr lang="en-US" smtClean="0"/>
              <a:t>12/7/21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889F4-6503-964B-BBDE-0A7C2BC47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5924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bDPczGUovzE" TargetMode="External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hyperlink" Target="https://www.youtube.com/watch?v=2KfSdOhgMvk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hyperlink" Target="https://www.youtube.com/watch?v=G9DgUxP_2Hw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thplayground.com/index_geometry.html" TargetMode="External"/><Relationship Id="rId2" Type="http://schemas.openxmlformats.org/officeDocument/2006/relationships/hyperlink" Target="http://weavesilk.com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colorwithleo.com/artstudio.php?PHPSESSID=46aae1ddc70aa2b00571af541ea33790" TargetMode="External"/><Relationship Id="rId4" Type="http://schemas.openxmlformats.org/officeDocument/2006/relationships/hyperlink" Target="https://www.sheppardsoftware.com/mathgames/menus/geometry.htm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57CF2-C0B1-6B4D-B945-8A0EF3E899C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600" dirty="0"/>
              <a:t>Welcome, class!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64FB60-1D44-5D44-ADF9-788396616E6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							</a:t>
            </a:r>
          </a:p>
          <a:p>
            <a:r>
              <a:rPr lang="en-US" dirty="0"/>
              <a:t>Project #2 – Intro</a:t>
            </a:r>
          </a:p>
          <a:p>
            <a:r>
              <a:rPr lang="en-US" dirty="0"/>
              <a:t>Meeting #4</a:t>
            </a:r>
          </a:p>
          <a:p>
            <a:r>
              <a:rPr lang="en-US" dirty="0"/>
              <a:t>12/02/2021 &amp; 12/03/21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743333-E5A3-D047-95FC-E6B0E30FBB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6376" y="4770355"/>
            <a:ext cx="1582032" cy="163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4664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37C97-C0E3-0C4E-B385-608069126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Division art in history: </a:t>
            </a:r>
            <a:r>
              <a:rPr lang="en-US" dirty="0" err="1"/>
              <a:t>alexey</a:t>
            </a:r>
            <a:r>
              <a:rPr lang="en-US" dirty="0"/>
              <a:t> </a:t>
            </a:r>
            <a:r>
              <a:rPr lang="en-US" dirty="0" err="1"/>
              <a:t>kljatov</a:t>
            </a:r>
            <a:r>
              <a:rPr lang="en-US" dirty="0"/>
              <a:t> (present)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DD926F-9C91-474A-86B4-EC016787F0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8268" y="2377011"/>
            <a:ext cx="3248587" cy="32789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47724A-0A96-F040-9B1C-803452DDD8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813" t="3837" r="16885" b="-1008"/>
          <a:stretch/>
        </p:blipFill>
        <p:spPr>
          <a:xfrm>
            <a:off x="414066" y="2097088"/>
            <a:ext cx="3597747" cy="38387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8F4B4B-0E23-FB4A-BA0E-E0401A10F7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583" t="5320" r="14260" b="4200"/>
          <a:stretch/>
        </p:blipFill>
        <p:spPr>
          <a:xfrm>
            <a:off x="7753310" y="2097088"/>
            <a:ext cx="4056416" cy="383875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AF30994-1E57-AA47-99F0-4B759132E9A1}"/>
              </a:ext>
            </a:extLst>
          </p:cNvPr>
          <p:cNvSpPr/>
          <p:nvPr/>
        </p:nvSpPr>
        <p:spPr>
          <a:xfrm>
            <a:off x="3435673" y="6215766"/>
            <a:ext cx="48937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https://www.youtube.com/watch?v=bDPczGUovzE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116197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4E723-F7F3-F241-BFC3-A5C7BD7D7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 vocab for division in art: M.C. Escher (1898– 1972)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E81E8E4-4BFB-0E40-97CD-78FF84DEC3CE}"/>
              </a:ext>
            </a:extLst>
          </p:cNvPr>
          <p:cNvSpPr/>
          <p:nvPr/>
        </p:nvSpPr>
        <p:spPr>
          <a:xfrm>
            <a:off x="3621876" y="6125556"/>
            <a:ext cx="49450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https://www.youtube.com/watch?v=2KfSdOhgMvk</a:t>
            </a:r>
            <a:r>
              <a:rPr lang="en-US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746DDD-5EBE-1144-B990-1F0CF378C0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9836" y="2124011"/>
            <a:ext cx="2832100" cy="381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0A251D-F2BB-1848-B4C7-DA14F7CE7A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258" y="2261709"/>
            <a:ext cx="4108154" cy="34807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F1AF39-3F73-C345-AA33-9C5870B8CB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4361" y="2315556"/>
            <a:ext cx="3514781" cy="3426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1708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8EF08-A2A2-8A4F-B986-8949A8234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Division art in cartoons: Shadow puppets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ECA6298-C76C-F84E-9012-84BDF5830425}"/>
              </a:ext>
            </a:extLst>
          </p:cNvPr>
          <p:cNvSpPr/>
          <p:nvPr/>
        </p:nvSpPr>
        <p:spPr>
          <a:xfrm>
            <a:off x="3562564" y="6108304"/>
            <a:ext cx="50636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https://www.youtube.com/watch?v=G9DgUxP_2Hw</a:t>
            </a:r>
            <a:r>
              <a:rPr lang="en-US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FEE8AA-20F2-A440-801C-08F838F9F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3147" y="1966341"/>
            <a:ext cx="5874589" cy="3916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2068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45614-339C-CE49-AE48-0B9E30221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268" y="643466"/>
            <a:ext cx="10131425" cy="1456267"/>
          </a:xfrm>
        </p:spPr>
        <p:txBody>
          <a:bodyPr/>
          <a:lstStyle/>
          <a:p>
            <a:r>
              <a:rPr lang="en-US" b="1" dirty="0"/>
              <a:t>closure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8A178D-5006-5E41-A6D6-D8162E5B38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268" y="2099733"/>
            <a:ext cx="5003838" cy="4393582"/>
          </a:xfrm>
        </p:spPr>
        <p:txBody>
          <a:bodyPr>
            <a:normAutofit/>
          </a:bodyPr>
          <a:lstStyle/>
          <a:p>
            <a:r>
              <a:rPr lang="en-US" sz="3200" dirty="0"/>
              <a:t>What did we accomplish with our project?</a:t>
            </a:r>
          </a:p>
          <a:p>
            <a:r>
              <a:rPr lang="en-US" sz="3200" dirty="0"/>
              <a:t>What did we learn about division in art?</a:t>
            </a:r>
          </a:p>
          <a:p>
            <a:r>
              <a:rPr lang="en-US" sz="3200" dirty="0"/>
              <a:t>How did we connect art &amp; math today? </a:t>
            </a:r>
          </a:p>
          <a:p>
            <a:endParaRPr lang="en-US" sz="2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FA0132A-8244-F941-BE9E-42D6D0E05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9314" y="1930401"/>
            <a:ext cx="4607379" cy="442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7041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8AA6B-2E58-9E4C-97F7-CF3A35FD7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001" y="609600"/>
            <a:ext cx="10131425" cy="1456267"/>
          </a:xfrm>
        </p:spPr>
        <p:txBody>
          <a:bodyPr/>
          <a:lstStyle/>
          <a:p>
            <a:r>
              <a:rPr lang="en-US" b="1" dirty="0"/>
              <a:t>Extension art activities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EEE2BC6-990F-C34D-A136-72014787D7A3}"/>
              </a:ext>
            </a:extLst>
          </p:cNvPr>
          <p:cNvSpPr/>
          <p:nvPr/>
        </p:nvSpPr>
        <p:spPr>
          <a:xfrm>
            <a:off x="685801" y="2319867"/>
            <a:ext cx="1138101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hlinkClick r:id="rId2"/>
              </a:rPr>
              <a:t>http://weavesilk.com</a:t>
            </a:r>
            <a:endParaRPr lang="en-US" sz="2800" dirty="0"/>
          </a:p>
          <a:p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hlinkClick r:id="rId3"/>
              </a:rPr>
              <a:t>https://www.mathplayground.com/index_geometry.html</a:t>
            </a:r>
            <a:endParaRPr lang="en-US" sz="2800" dirty="0"/>
          </a:p>
          <a:p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hlinkClick r:id="rId4"/>
              </a:rPr>
              <a:t>https://www.sheppardsoftware.com/mathgames/menus/geometry.htm</a:t>
            </a:r>
            <a:endParaRPr lang="en-US" sz="2800" dirty="0"/>
          </a:p>
          <a:p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hlinkClick r:id="rId5"/>
              </a:rPr>
              <a:t>http://www.colorwithleo.com/artstudio.php?PHPSESSID=46aae1ddc70aa2b00571af541ea33790</a:t>
            </a:r>
            <a:r>
              <a:rPr lang="en-US" sz="2800" dirty="0"/>
              <a:t> 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790907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A0C45-6D47-254C-9321-7021138CA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3667" y="406176"/>
            <a:ext cx="10131425" cy="1456267"/>
          </a:xfrm>
        </p:spPr>
        <p:txBody>
          <a:bodyPr/>
          <a:lstStyle/>
          <a:p>
            <a:r>
              <a:rPr lang="en-US" b="1" dirty="0"/>
              <a:t>See you next time!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6AF64C-7223-084D-811E-14EB848C15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4239" y="1655409"/>
            <a:ext cx="5010280" cy="4775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6553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6AF64-160A-4647-8866-71600C403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Gather these materials: Markerboard, eraser, and marker </a:t>
            </a:r>
            <a:r>
              <a:rPr lang="en-US" dirty="0">
                <a:sym typeface="Wingdings" pitchFamily="2" charset="2"/>
              </a:rPr>
              <a:t> </a:t>
            </a:r>
            <a:r>
              <a:rPr lang="en-US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28E50D-2337-B242-8FC4-5FEDBAD45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446339">
            <a:off x="2797802" y="2494065"/>
            <a:ext cx="1202563" cy="30480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4C1327A-5744-B447-AEF6-975796C197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68119">
            <a:off x="6261323" y="2567785"/>
            <a:ext cx="3758991" cy="290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2624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45308-C6C9-234A-8F01-8ACC72882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Warm-up exercise: if you could make a snowman out of anything, what would it be? (food, toys, </a:t>
            </a:r>
            <a:r>
              <a:rPr lang="en-US" dirty="0" err="1"/>
              <a:t>etc</a:t>
            </a:r>
            <a:r>
              <a:rPr lang="en-US" dirty="0"/>
              <a:t>)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08DC9E-805D-2340-9277-3C36637311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2319" y="2097088"/>
            <a:ext cx="6124186" cy="42398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848135-4BAE-4845-A78B-EF63029775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656806">
            <a:off x="3122249" y="2952032"/>
            <a:ext cx="2686707" cy="17866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77F0BF-1B79-5D45-89C0-B0C3B0EF42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7803" y="2811741"/>
            <a:ext cx="1527834" cy="152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8395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AD900-221D-6049-BA04-DAE3B129C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914" y="804807"/>
            <a:ext cx="10131425" cy="1456267"/>
          </a:xfrm>
        </p:spPr>
        <p:txBody>
          <a:bodyPr/>
          <a:lstStyle/>
          <a:p>
            <a:pPr algn="ctr"/>
            <a:r>
              <a:rPr lang="en-US" b="1" dirty="0"/>
              <a:t>What are we going to be doing? Connecting Art &amp; math!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53C719-A452-2342-85FE-E46E0D8CA5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8489" y="2531741"/>
            <a:ext cx="4579243" cy="40114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05921C-1165-DD40-AEB1-EED23B1119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1716" y="2071227"/>
            <a:ext cx="4786773" cy="4786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5651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C1F7F-E99B-4A4A-AC26-317B15BD1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you know about division in art?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F8A124-681F-3144-9787-3FB6D8ECD1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413" y="2097088"/>
            <a:ext cx="3946395" cy="39463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3C90CC-7AA6-2E45-80E0-EE01C7D961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2483" y="2315793"/>
            <a:ext cx="4970253" cy="372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1658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50AA4-EEC5-BA46-86FB-4CC759CFF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Positive and Negative space – what do you see?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6444EF-2753-CC49-8D3E-3DD000E82E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115" y="2252645"/>
            <a:ext cx="5586323" cy="37242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987846-E505-3148-8A1A-90A1846AE0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43" t="9019" r="4557" b="23019"/>
          <a:stretch/>
        </p:blipFill>
        <p:spPr>
          <a:xfrm>
            <a:off x="7108167" y="1932222"/>
            <a:ext cx="4394958" cy="436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7530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3C004-BC1D-CB4C-8D8D-FDFE406FD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project examples: positive and negative space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BBA240-4CA5-7B41-87D4-4F81BE949A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8206" y="2097088"/>
            <a:ext cx="3001274" cy="41874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22B015-D8D2-3C42-8489-8AFEBF7B70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4881" y="2097088"/>
            <a:ext cx="2734186" cy="4187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5369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75D09-9FCA-8E4C-A1B6-261B701A5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 vocab for division in math: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32418AC-19DE-F142-85C9-B2EB95CF6F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33602" y="2097088"/>
            <a:ext cx="3137973" cy="42519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6AA2D9-A3C2-E04D-995D-2B617FEEB1B2}"/>
              </a:ext>
            </a:extLst>
          </p:cNvPr>
          <p:cNvSpPr txBox="1"/>
          <p:nvPr/>
        </p:nvSpPr>
        <p:spPr>
          <a:xfrm>
            <a:off x="1293962" y="2380891"/>
            <a:ext cx="657332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u="sng" dirty="0"/>
              <a:t>Dividend</a:t>
            </a:r>
            <a:r>
              <a:rPr lang="en-US" sz="2400" dirty="0"/>
              <a:t> – A number that is being divided.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u="sng" dirty="0"/>
              <a:t>Divisor</a:t>
            </a:r>
            <a:r>
              <a:rPr lang="en-US" sz="2400" dirty="0"/>
              <a:t> – The number that divides the dividend.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u="sng" dirty="0"/>
              <a:t>Remainder</a:t>
            </a:r>
            <a:r>
              <a:rPr lang="en-US" sz="2400" dirty="0"/>
              <a:t> – The number that is left after one whole number is divided by another.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u="sng" dirty="0"/>
              <a:t>Divide</a:t>
            </a:r>
            <a:r>
              <a:rPr lang="en-US" sz="2400" dirty="0"/>
              <a:t> – An operation on two numbers in which the first </a:t>
            </a:r>
            <a:r>
              <a:rPr lang="en-US" sz="2400"/>
              <a:t>number is </a:t>
            </a:r>
            <a:r>
              <a:rPr lang="en-US" sz="2400" dirty="0"/>
              <a:t>split into the same number of equal groups as the second number.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u="sng" dirty="0"/>
              <a:t>Variable</a:t>
            </a:r>
            <a:r>
              <a:rPr lang="en-US" sz="2400" dirty="0"/>
              <a:t> – A letter or symbol used to represent an unknown quantity. 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428995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7B228-C4C9-774B-B39D-4761A7A88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 vocab for division in art: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6431A5-E9BC-C442-ACD7-CDC7F9C3D0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2249487"/>
            <a:ext cx="6984671" cy="3541714"/>
          </a:xfrm>
        </p:spPr>
        <p:txBody>
          <a:bodyPr>
            <a:noAutofit/>
          </a:bodyPr>
          <a:lstStyle/>
          <a:p>
            <a:r>
              <a:rPr lang="en-US" u="sng" dirty="0"/>
              <a:t>Positive Space </a:t>
            </a:r>
            <a:r>
              <a:rPr lang="en-US" dirty="0"/>
              <a:t>– The space that is filled with something (shapes, colors, designs, etc.) </a:t>
            </a:r>
          </a:p>
          <a:p>
            <a:r>
              <a:rPr lang="en-US" u="sng" dirty="0"/>
              <a:t>Negative Space </a:t>
            </a:r>
            <a:r>
              <a:rPr lang="en-US" dirty="0"/>
              <a:t>– The empty space or area surrounding the object.</a:t>
            </a:r>
          </a:p>
          <a:p>
            <a:r>
              <a:rPr lang="en-US" u="sng" dirty="0"/>
              <a:t>Composition</a:t>
            </a:r>
            <a:r>
              <a:rPr lang="en-US" dirty="0"/>
              <a:t> – The arrangement of elements in a work of art.</a:t>
            </a:r>
          </a:p>
          <a:p>
            <a:r>
              <a:rPr lang="en-US" u="sng" dirty="0"/>
              <a:t>Contour</a:t>
            </a:r>
            <a:r>
              <a:rPr lang="en-US" dirty="0"/>
              <a:t> – The outline of the object or objects.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C98E71-2FC7-0F4A-83A7-890BAD9E40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3707" y="2097088"/>
            <a:ext cx="3202278" cy="4339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9039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{59A9C7E2-A466-1945-8C06-8B5E47E95A0D}tf10001122</Template>
  <TotalTime>317</TotalTime>
  <Words>396</Words>
  <Application>Microsoft Macintosh PowerPoint</Application>
  <PresentationFormat>Widescreen</PresentationFormat>
  <Paragraphs>41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Trebuchet MS</vt:lpstr>
      <vt:lpstr>Tw Cen MT</vt:lpstr>
      <vt:lpstr>Wingdings</vt:lpstr>
      <vt:lpstr>Circuit</vt:lpstr>
      <vt:lpstr>Welcome, class!</vt:lpstr>
      <vt:lpstr>Gather these materials: Markerboard, eraser, and marker   </vt:lpstr>
      <vt:lpstr>Warm-up exercise: if you could make a snowman out of anything, what would it be? (food, toys, etc) </vt:lpstr>
      <vt:lpstr>What are we going to be doing? Connecting Art &amp; math!</vt:lpstr>
      <vt:lpstr>What do you know about division in art?</vt:lpstr>
      <vt:lpstr>Positive and Negative space – what do you see? </vt:lpstr>
      <vt:lpstr>Some project examples: positive and negative space</vt:lpstr>
      <vt:lpstr>Lesson vocab for division in math: </vt:lpstr>
      <vt:lpstr>Lesson vocab for division in art:  </vt:lpstr>
      <vt:lpstr>Division art in history: alexey kljatov (present) </vt:lpstr>
      <vt:lpstr>Lesson vocab for division in art: M.C. Escher (1898– 1972) </vt:lpstr>
      <vt:lpstr>Division art in cartoons: Shadow puppets</vt:lpstr>
      <vt:lpstr>closure</vt:lpstr>
      <vt:lpstr>Extension art activities</vt:lpstr>
      <vt:lpstr>See you next time!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Welcome, class!</dc:title>
  <dc:creator>Olivia Oddo</dc:creator>
  <cp:lastModifiedBy>Olivia Oddo</cp:lastModifiedBy>
  <cp:revision>16</cp:revision>
  <dcterms:created xsi:type="dcterms:W3CDTF">2021-12-01T19:00:10Z</dcterms:created>
  <dcterms:modified xsi:type="dcterms:W3CDTF">2021-12-08T01:10:10Z</dcterms:modified>
</cp:coreProperties>
</file>