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050" y="12534344"/>
            <a:ext cx="3823827" cy="736997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12543986"/>
            <a:ext cx="2585544" cy="883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 rot="20289106">
            <a:off x="5297249" y="4850512"/>
            <a:ext cx="21031203" cy="2651128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90000"/>
              </a:lnSpc>
              <a:defRPr sz="8000" cap="all" spc="0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 rot="20293158">
            <a:off x="6363548" y="6925112"/>
            <a:ext cx="18288002" cy="3311527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0" indent="0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0" indent="0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0" indent="0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0" indent="0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40593" y="12437112"/>
            <a:ext cx="534608" cy="5511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050" y="12534344"/>
            <a:ext cx="3823827" cy="736997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12543986"/>
            <a:ext cx="2585544" cy="88352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90000"/>
              </a:lnSpc>
              <a:defRPr sz="9600" cap="all" spc="0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40593" y="12437112"/>
            <a:ext cx="534608" cy="5511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050" y="12534344"/>
            <a:ext cx="3823827" cy="736997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12543986"/>
            <a:ext cx="2585544" cy="88352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"/>
          <p:cNvSpPr txBox="1">
            <a:spLocks noGrp="1"/>
          </p:cNvSpPr>
          <p:nvPr>
            <p:ph type="title" hasCustomPrompt="1"/>
          </p:nvPr>
        </p:nvSpPr>
        <p:spPr>
          <a:xfrm>
            <a:off x="1676400" y="4206871"/>
            <a:ext cx="21031200" cy="2651129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ctr" defTabSz="1828800">
              <a:lnSpc>
                <a:spcPct val="90000"/>
              </a:lnSpc>
              <a:defRPr sz="9600" cap="all" spc="0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48000" y="6870862"/>
            <a:ext cx="18288000" cy="3311524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 sz="60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40593" y="12437112"/>
            <a:ext cx="534608" cy="5511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050" y="12534344"/>
            <a:ext cx="3823827" cy="736997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12543986"/>
            <a:ext cx="2585544" cy="88352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ctr" defTabSz="1828800">
              <a:lnSpc>
                <a:spcPct val="90000"/>
              </a:lnSpc>
              <a:defRPr sz="9600" cap="all" spc="0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40593" y="12437112"/>
            <a:ext cx="534608" cy="5511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artnet.com" TargetMode="External"/><Relationship Id="rId13" Type="http://schemas.openxmlformats.org/officeDocument/2006/relationships/hyperlink" Target="http://dawsoncolefineart.com" TargetMode="External"/><Relationship Id="rId3" Type="http://schemas.openxmlformats.org/officeDocument/2006/relationships/hyperlink" Target="http://mutualart.com" TargetMode="External"/><Relationship Id="rId7" Type="http://schemas.openxmlformats.org/officeDocument/2006/relationships/hyperlink" Target="http://11datebook.sfchronicle.com" TargetMode="External"/><Relationship Id="rId12" Type="http://schemas.openxmlformats.org/officeDocument/2006/relationships/hyperlink" Target="http://lempertz.com" TargetMode="External"/><Relationship Id="rId2" Type="http://schemas.openxmlformats.org/officeDocument/2006/relationships/hyperlink" Target="http://sactownmag.com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rownpoint.com" TargetMode="External"/><Relationship Id="rId11" Type="http://schemas.openxmlformats.org/officeDocument/2006/relationships/hyperlink" Target="http://amazon.com" TargetMode="External"/><Relationship Id="rId5" Type="http://schemas.openxmlformats.org/officeDocument/2006/relationships/hyperlink" Target="http://artnet.com" TargetMode="External"/><Relationship Id="rId10" Type="http://schemas.openxmlformats.org/officeDocument/2006/relationships/hyperlink" Target="http://theguardian.com" TargetMode="External"/><Relationship Id="rId4" Type="http://schemas.openxmlformats.org/officeDocument/2006/relationships/hyperlink" Target="http://sjmusart.org" TargetMode="External"/><Relationship Id="rId9" Type="http://schemas.openxmlformats.org/officeDocument/2006/relationships/hyperlink" Target="http://nytimes.com" TargetMode="External"/><Relationship Id="rId14" Type="http://schemas.openxmlformats.org/officeDocument/2006/relationships/hyperlink" Target="http://art.famst.or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shot 2021-02-08 at 11.44.19 AM.png" descr="Screenshot 2021-02-08 at 11.44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94" y="605739"/>
            <a:ext cx="16444012" cy="12333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download-2.jpg" descr="downloa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40" y="1438895"/>
            <a:ext cx="11949597" cy="1132883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And beautiful candy!"/>
          <p:cNvSpPr txBox="1"/>
          <p:nvPr/>
        </p:nvSpPr>
        <p:spPr>
          <a:xfrm>
            <a:off x="8911054" y="239052"/>
            <a:ext cx="5993169" cy="82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chemeClr val="accent6">
                    <a:hueOff val="-108860"/>
                    <a:satOff val="4467"/>
                    <a:lumOff val="-12874"/>
                  </a:schemeClr>
                </a:solidFill>
              </a:defRPr>
            </a:lvl1pPr>
          </a:lstStyle>
          <a:p>
            <a:r>
              <a:t>And beautiful candy!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s-4.jpg" descr="image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53" y="2539196"/>
            <a:ext cx="12979094" cy="1067635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Did you ever think of using food as something really neat to paint?"/>
          <p:cNvSpPr txBox="1"/>
          <p:nvPr/>
        </p:nvSpPr>
        <p:spPr>
          <a:xfrm>
            <a:off x="3244090" y="1158047"/>
            <a:ext cx="17374490" cy="7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C8FF47"/>
                </a:solidFill>
              </a:defRPr>
            </a:lvl1pPr>
          </a:lstStyle>
          <a:p>
            <a:r>
              <a:t>Did you ever think of using food as something really neat to paint?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815" y="2046558"/>
            <a:ext cx="10783221" cy="111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And he Mickey Mouse!!!"/>
          <p:cNvSpPr txBox="1"/>
          <p:nvPr/>
        </p:nvSpPr>
        <p:spPr>
          <a:xfrm>
            <a:off x="7654739" y="346862"/>
            <a:ext cx="8695373" cy="103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E025"/>
                </a:solidFill>
              </a:defRPr>
            </a:lvl1pPr>
          </a:lstStyle>
          <a:p>
            <a:r>
              <a:t>And he Mickey Mouse!!!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s-5.jpg" descr="imag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407" y="3619482"/>
            <a:ext cx="11788834" cy="995286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nd he painted the human figure!  What a range of styles!"/>
          <p:cNvSpPr txBox="1"/>
          <p:nvPr/>
        </p:nvSpPr>
        <p:spPr>
          <a:xfrm>
            <a:off x="4516432" y="1978241"/>
            <a:ext cx="16393796" cy="160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4B2FF"/>
                </a:solidFill>
              </a:defRPr>
            </a:lvl1pPr>
          </a:lstStyle>
          <a:p>
            <a:r>
              <a:t>And he painted the human figure!  What a range of styles!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92" y="2827916"/>
            <a:ext cx="10076805" cy="1030376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All his food paintings led to painting landscape - look at all the yummy cool!"/>
          <p:cNvSpPr txBox="1"/>
          <p:nvPr/>
        </p:nvSpPr>
        <p:spPr>
          <a:xfrm>
            <a:off x="1304163" y="1057087"/>
            <a:ext cx="20259079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1AFFB3"/>
                </a:solidFill>
              </a:defRPr>
            </a:lvl1pPr>
          </a:lstStyle>
          <a:p>
            <a:r>
              <a:t>All his food paintings led to painting landscape - look at all the yummy cool!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images-7.jpg"/>
          <p:cNvGrpSpPr/>
          <p:nvPr/>
        </p:nvGrpSpPr>
        <p:grpSpPr>
          <a:xfrm>
            <a:off x="7573165" y="3760880"/>
            <a:ext cx="7910649" cy="8897358"/>
            <a:chOff x="0" y="0"/>
            <a:chExt cx="7910648" cy="8897356"/>
          </a:xfrm>
        </p:grpSpPr>
        <p:pic>
          <p:nvPicPr>
            <p:cNvPr id="238" name="images-7.jpg" descr="images-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0" y="165100"/>
              <a:ext cx="7631249" cy="85671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7" name="images-7.jpg" descr="images-7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10649" cy="8897357"/>
            </a:xfrm>
            <a:prstGeom prst="rect">
              <a:avLst/>
            </a:prstGeom>
            <a:effectLst/>
          </p:spPr>
        </p:pic>
      </p:grpSp>
      <p:sp>
        <p:nvSpPr>
          <p:cNvPr id="240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41" name="His art work is colourful and of recognisable images, like ice cream cones, Micky Mouse, and gum ball machines.…"/>
          <p:cNvSpPr txBox="1"/>
          <p:nvPr/>
        </p:nvSpPr>
        <p:spPr>
          <a:xfrm>
            <a:off x="851306" y="909079"/>
            <a:ext cx="22681388" cy="229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>
                <a:solidFill>
                  <a:srgbClr val="FFFCA4"/>
                </a:solidFill>
              </a:defRPr>
            </a:pPr>
            <a:r>
              <a:t>His art work is colourful and of recognisable images, like ice cream cones, Micky Mouse, and gum ball machines.  </a:t>
            </a:r>
          </a:p>
          <a:p>
            <a:pPr>
              <a:defRPr sz="4900"/>
            </a:pPr>
            <a:r>
              <a:rPr>
                <a:solidFill>
                  <a:srgbClr val="FFFCA4"/>
                </a:solidFill>
              </a:rPr>
              <a:t>He is part of an art movement called POP art!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>
            <a:spLocks noGrp="1"/>
          </p:cNvSpPr>
          <p:nvPr>
            <p:ph type="title"/>
          </p:nvPr>
        </p:nvSpPr>
        <p:spPr>
          <a:xfrm rot="20289106">
            <a:off x="5297250" y="4571539"/>
            <a:ext cx="21031202" cy="2651129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materials</a:t>
            </a:r>
          </a:p>
        </p:txBody>
      </p:sp>
      <p:sp>
        <p:nvSpPr>
          <p:cNvPr id="244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6363548" y="6925112"/>
            <a:ext cx="18288002" cy="3311523"/>
          </a:xfrm>
          <a:prstGeom prst="rect">
            <a:avLst/>
          </a:prstGeom>
        </p:spPr>
        <p:txBody>
          <a:bodyPr/>
          <a:lstStyle/>
          <a:p>
            <a:r>
              <a:t>For this lesson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upplies for MH.jpg" descr="supplies for M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99" y="4264320"/>
            <a:ext cx="10895514" cy="875999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upplies you will need -…"/>
          <p:cNvSpPr txBox="1"/>
          <p:nvPr/>
        </p:nvSpPr>
        <p:spPr>
          <a:xfrm>
            <a:off x="7790892" y="478590"/>
            <a:ext cx="7901738" cy="323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6DFF59"/>
                </a:solidFill>
              </a:defRPr>
            </a:pPr>
            <a:r>
              <a:t>Supplies you will need - </a:t>
            </a:r>
          </a:p>
          <a:p>
            <a:pPr>
              <a:defRPr sz="5200">
                <a:solidFill>
                  <a:srgbClr val="6DFF59"/>
                </a:solidFill>
              </a:defRPr>
            </a:pPr>
            <a:r>
              <a:t>WATERCOLOR PAD</a:t>
            </a:r>
          </a:p>
          <a:p>
            <a:pPr>
              <a:defRPr sz="5200">
                <a:solidFill>
                  <a:srgbClr val="6DFF59"/>
                </a:solidFill>
              </a:defRPr>
            </a:pPr>
            <a:r>
              <a:t>WATERCOLORS </a:t>
            </a:r>
          </a:p>
          <a:p>
            <a:pPr>
              <a:defRPr sz="5200"/>
            </a:pPr>
            <a:r>
              <a:rPr>
                <a:solidFill>
                  <a:srgbClr val="6DFF59"/>
                </a:solidFill>
              </a:rPr>
              <a:t>CONTAINER FOR WATER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materials</a:t>
            </a:r>
          </a:p>
        </p:txBody>
      </p:sp>
      <p:sp>
        <p:nvSpPr>
          <p:cNvPr id="250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Pencil</a:t>
            </a:r>
          </a:p>
          <a:p>
            <a:r>
              <a:t>Watercolor paper</a:t>
            </a:r>
          </a:p>
          <a:p>
            <a:r>
              <a:t>Watercolors</a:t>
            </a:r>
          </a:p>
          <a:p>
            <a:r>
              <a:t>Black marker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 rot="20289106">
            <a:off x="5297250" y="4571539"/>
            <a:ext cx="21031202" cy="2651129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objectives</a:t>
            </a:r>
          </a:p>
        </p:txBody>
      </p:sp>
      <p:sp>
        <p:nvSpPr>
          <p:cNvPr id="253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6363548" y="6925112"/>
            <a:ext cx="18288002" cy="3311523"/>
          </a:xfrm>
          <a:prstGeom prst="rect">
            <a:avLst/>
          </a:prstGeom>
        </p:spPr>
        <p:txBody>
          <a:bodyPr/>
          <a:lstStyle/>
          <a:p>
            <a:r>
              <a:t>of this lesson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 rot="20289106">
            <a:off x="5172974" y="3679993"/>
            <a:ext cx="20961015" cy="3957975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Wayne thiebault</a:t>
            </a:r>
          </a:p>
        </p:txBody>
      </p:sp>
      <p:sp>
        <p:nvSpPr>
          <p:cNvPr id="198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6797508" y="7025902"/>
            <a:ext cx="16648385" cy="1922661"/>
          </a:xfrm>
          <a:prstGeom prst="rect">
            <a:avLst/>
          </a:prstGeom>
        </p:spPr>
        <p:txBody>
          <a:bodyPr/>
          <a:lstStyle/>
          <a:p>
            <a:r>
              <a:t>Second grade gumball machine and place value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sp>
        <p:nvSpPr>
          <p:cNvPr id="25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1995145" y="3606522"/>
            <a:ext cx="21031201" cy="8702676"/>
          </a:xfrm>
          <a:prstGeom prst="rect">
            <a:avLst/>
          </a:prstGeom>
        </p:spPr>
        <p:txBody>
          <a:bodyPr/>
          <a:lstStyle/>
          <a:p>
            <a:r>
              <a:t>To learn placement of circles </a:t>
            </a:r>
          </a:p>
          <a:p>
            <a:r>
              <a:t>To learn thirds</a:t>
            </a:r>
          </a:p>
          <a:p>
            <a:r>
              <a:t>To learn place value </a:t>
            </a:r>
          </a:p>
          <a:p>
            <a:r>
              <a:t>To learn doubling numbers</a:t>
            </a:r>
          </a:p>
          <a:p>
            <a:r>
              <a:t>To learn mixing secondary colors from primary colors</a:t>
            </a:r>
          </a:p>
          <a:p>
            <a:r>
              <a:t>To learn complementary colors</a:t>
            </a:r>
          </a:p>
          <a:p>
            <a:r>
              <a:t>To work the whole producing a piece of art inspired by Wayne Thiebault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vocabulary</a:t>
            </a:r>
          </a:p>
        </p:txBody>
      </p:sp>
      <p:sp>
        <p:nvSpPr>
          <p:cNvPr id="25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Thirds</a:t>
            </a:r>
          </a:p>
          <a:p>
            <a:r>
              <a:t>Multiples</a:t>
            </a:r>
          </a:p>
          <a:p>
            <a:r>
              <a:t>Primary colors</a:t>
            </a:r>
          </a:p>
          <a:p>
            <a:r>
              <a:t>Secondary colors</a:t>
            </a:r>
          </a:p>
          <a:p>
            <a:r>
              <a:t>Complementary colors</a:t>
            </a:r>
          </a:p>
          <a:p>
            <a:r>
              <a:t>Odd and even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1676400" y="4966287"/>
            <a:ext cx="21031200" cy="2651129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Pass or play!</a:t>
            </a:r>
          </a:p>
        </p:txBody>
      </p:sp>
      <p:sp>
        <p:nvSpPr>
          <p:cNvPr id="262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3048000" y="6870862"/>
            <a:ext cx="18288000" cy="3311522"/>
          </a:xfrm>
          <a:prstGeom prst="rect">
            <a:avLst/>
          </a:prstGeom>
        </p:spPr>
        <p:txBody>
          <a:bodyPr/>
          <a:lstStyle/>
          <a:p>
            <a:r>
              <a:t>How many gumballs?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572" y="3384874"/>
            <a:ext cx="9781391" cy="978139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How many gum balls do you think are in this gum ball machine?"/>
          <p:cNvSpPr txBox="1"/>
          <p:nvPr/>
        </p:nvSpPr>
        <p:spPr>
          <a:xfrm>
            <a:off x="1077895" y="1630320"/>
            <a:ext cx="22796933" cy="101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rPr>
                <a:solidFill>
                  <a:srgbClr val="FFA887"/>
                </a:solidFill>
              </a:rPr>
              <a:t>How many gum balls do you think are in this gum ball machine?</a:t>
            </a:r>
            <a:r>
              <a:t> </a:t>
            </a:r>
          </a:p>
        </p:txBody>
      </p:sp>
      <p:sp>
        <p:nvSpPr>
          <p:cNvPr id="266" name="PASS OR PLAY"/>
          <p:cNvSpPr txBox="1"/>
          <p:nvPr/>
        </p:nvSpPr>
        <p:spPr>
          <a:xfrm>
            <a:off x="10125972" y="451153"/>
            <a:ext cx="4700779" cy="87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40D1FF"/>
                </a:solidFill>
              </a:defRPr>
            </a:lvl1pPr>
          </a:lstStyle>
          <a:p>
            <a:r>
              <a:t>PASS OR PLAY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24" y="1722556"/>
            <a:ext cx="11501152" cy="1186544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Here is a painting Wayne Thiebauld did of a gum ball  machine"/>
          <p:cNvSpPr txBox="1"/>
          <p:nvPr/>
        </p:nvSpPr>
        <p:spPr>
          <a:xfrm>
            <a:off x="4977915" y="519403"/>
            <a:ext cx="15328647" cy="73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FF953D"/>
                </a:solidFill>
              </a:defRPr>
            </a:lvl1pPr>
          </a:lstStyle>
          <a:p>
            <a:r>
              <a:t>Here is a painting Wayne Thiebauld did of a gum ball  machine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download-1.jpg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70" y="1775490"/>
            <a:ext cx="11511372" cy="1146021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an’t you almost SEE the cooler of these gum balls?"/>
          <p:cNvSpPr txBox="1"/>
          <p:nvPr/>
        </p:nvSpPr>
        <p:spPr>
          <a:xfrm>
            <a:off x="5567273" y="631715"/>
            <a:ext cx="13249454" cy="74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t>Can’t you almost SEE the cooler of these gum balls?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download.jpg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98" y="1420342"/>
            <a:ext cx="19420204" cy="10875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creenshot 2020-12-06 at 5.23.57 PM.png" descr="Screenshot 2020-12-06 at 5.2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77" y="295499"/>
            <a:ext cx="22677046" cy="12630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instructions</a:t>
            </a:r>
          </a:p>
        </p:txBody>
      </p:sp>
      <p:sp>
        <p:nvSpPr>
          <p:cNvPr id="27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1426463">
              <a:spcBef>
                <a:spcPts val="1500"/>
              </a:spcBef>
              <a:defRPr sz="4368"/>
            </a:pPr>
            <a:r>
              <a:t>Divide paper into thirds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Draw three circles the same size on the upper half of paper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We will be doing 10 gumballs in first machine, 20 in second and 30 in the third one. 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We will mix green filling it with two gumballs in first machine, four in second and six in third.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We then will work on mixing green and filling it with three gumballs in first gumball machine, six in the second and nine in the third.  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 We then will mix purple and fill it in four gumballs in the first machine, eight in the second and twelve in the third. 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The backgrounds will be purple, green and orange for which they mix. </a:t>
            </a:r>
          </a:p>
          <a:p>
            <a:pPr marL="356615" indent="-356615" defTabSz="1426463">
              <a:spcBef>
                <a:spcPts val="1500"/>
              </a:spcBef>
              <a:defRPr sz="4368"/>
            </a:pPr>
            <a:r>
              <a:t>We will work on curved steps on some balls as well as striped background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hand as measuring.jpg" descr="hand as measu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09" y="2741762"/>
            <a:ext cx="13479510" cy="1054097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First we divide our paper into thirds.  We can use a ruler or use our hand (with thumb) as a way to measure!"/>
          <p:cNvSpPr txBox="1"/>
          <p:nvPr/>
        </p:nvSpPr>
        <p:spPr>
          <a:xfrm>
            <a:off x="98104" y="917631"/>
            <a:ext cx="23856036" cy="1406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rPr sz="4400">
                <a:solidFill>
                  <a:srgbClr val="FFDFBF"/>
                </a:solidFill>
              </a:rPr>
              <a:t>First we divide our paper into thirds.  We can use a ruler or use our hand (with thumb) as a way to measure! 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eigh Pawling January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37DFF"/>
                </a:solidFill>
              </a:defRPr>
            </a:lvl1pPr>
          </a:lstStyle>
          <a:p>
            <a:r>
              <a:t>Leigh Pawling January 2022</a:t>
            </a:r>
          </a:p>
        </p:txBody>
      </p:sp>
      <p:sp>
        <p:nvSpPr>
          <p:cNvPr id="201" name="Wayne Thiebauld Contemporary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AFAFF"/>
                </a:solidFill>
              </a:defRPr>
            </a:pPr>
            <a:r>
              <a:t>Wayne Thiebauld Contemporary </a:t>
            </a:r>
          </a:p>
          <a:p>
            <a:r>
              <a:rPr>
                <a:solidFill>
                  <a:srgbClr val="4AFAFF"/>
                </a:solidFill>
              </a:rPr>
              <a:t>                   ARTIST</a:t>
            </a:r>
            <a:r>
              <a:t> </a:t>
            </a:r>
          </a:p>
        </p:txBody>
      </p:sp>
      <p:sp>
        <p:nvSpPr>
          <p:cNvPr id="202" name="SECOND GRADE GUMBALL MACHINE AND PLACE VALUE"/>
          <p:cNvSpPr txBox="1">
            <a:spLocks noGrp="1"/>
          </p:cNvSpPr>
          <p:nvPr>
            <p:ph type="subTitle" sz="quarter" idx="1"/>
          </p:nvPr>
        </p:nvSpPr>
        <p:spPr>
          <a:xfrm>
            <a:off x="1561951" y="7196865"/>
            <a:ext cx="2197100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2FF"/>
                </a:solidFill>
              </a:defRPr>
            </a:lvl1pPr>
          </a:lstStyle>
          <a:p>
            <a:r>
              <a:t>SECOND GRADE GUMBALL MACHINE AND PLACE VALUE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aper in thirds.jpg" descr="paper in thi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42" y="3230953"/>
            <a:ext cx="13774582" cy="1002789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Now…"/>
          <p:cNvSpPr txBox="1"/>
          <p:nvPr/>
        </p:nvSpPr>
        <p:spPr>
          <a:xfrm>
            <a:off x="5786004" y="1183725"/>
            <a:ext cx="13285928" cy="1632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B848FF"/>
                </a:solidFill>
              </a:defRPr>
            </a:pPr>
            <a:r>
              <a:t>Now </a:t>
            </a:r>
          </a:p>
          <a:p>
            <a:pPr>
              <a:defRPr sz="5100">
                <a:solidFill>
                  <a:srgbClr val="B848FF"/>
                </a:solidFill>
              </a:defRPr>
            </a:pPr>
            <a:r>
              <a:t>Draw two lines to make our paper into thirds!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Now we  draw THREE CiRCLES - watch were I place them!"/>
          <p:cNvSpPr txBox="1"/>
          <p:nvPr/>
        </p:nvSpPr>
        <p:spPr>
          <a:xfrm>
            <a:off x="3990898" y="1501154"/>
            <a:ext cx="1640220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3DFFD4"/>
                </a:solidFill>
              </a:rPr>
              <a:t>Now we </a:t>
            </a:r>
            <a:r>
              <a:rPr>
                <a:solidFill>
                  <a:srgbClr val="3AFFEB"/>
                </a:solidFill>
              </a:rPr>
              <a:t> draw THREE CiRCLES - watch were I place them!</a:t>
            </a:r>
            <a:r>
              <a:t> </a:t>
            </a:r>
          </a:p>
        </p:txBody>
      </p:sp>
      <p:pic>
        <p:nvPicPr>
          <p:cNvPr id="288" name="three circles.jpg" descr="three circ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647" y="3247145"/>
            <a:ext cx="13626706" cy="929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curved lines 1.jpg" descr="curved lin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44" y="2449507"/>
            <a:ext cx="14333653" cy="963221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Now we’re going to do some curved lines!"/>
          <p:cNvSpPr txBox="1"/>
          <p:nvPr/>
        </p:nvSpPr>
        <p:spPr>
          <a:xfrm>
            <a:off x="6932115" y="1117995"/>
            <a:ext cx="10140620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49FFBE"/>
                </a:solidFill>
              </a:defRPr>
            </a:lvl1pPr>
          </a:lstStyle>
          <a:p>
            <a:r>
              <a:t>Now we’re going to do some curved lines!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unnamed-4.jpg" descr="unnamed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546" y="2560055"/>
            <a:ext cx="15598908" cy="104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ome more curved lines! Watch me in my studio!"/>
          <p:cNvSpPr txBox="1"/>
          <p:nvPr/>
        </p:nvSpPr>
        <p:spPr>
          <a:xfrm>
            <a:off x="3045396" y="808276"/>
            <a:ext cx="17866665" cy="105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22FFD2"/>
                </a:solidFill>
              </a:defRPr>
            </a:lvl1pPr>
          </a:lstStyle>
          <a:p>
            <a:r>
              <a:t>Some more curved lines! Watch me in my studio!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upside down U.jpg" descr="upside down 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90" y="2261226"/>
            <a:ext cx="15682020" cy="1078923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Now,  upside down letter U for where the gumball comes out!"/>
          <p:cNvSpPr txBox="1"/>
          <p:nvPr/>
        </p:nvSpPr>
        <p:spPr>
          <a:xfrm>
            <a:off x="2927628" y="710648"/>
            <a:ext cx="19429223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chemeClr val="accent6"/>
                </a:solidFill>
              </a:rPr>
              <a:t>Now,  upside down letter U for where the gumball comes out!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unnamed-1.jpg" descr="unnam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11" y="4447628"/>
            <a:ext cx="13157178" cy="9104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Next, we’re going to TAKE OUR TIME and do TEN gum balls in one circle…"/>
          <p:cNvSpPr txBox="1"/>
          <p:nvPr/>
        </p:nvSpPr>
        <p:spPr>
          <a:xfrm>
            <a:off x="1377264" y="407677"/>
            <a:ext cx="22056015" cy="323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>
                <a:solidFill>
                  <a:srgbClr val="3DE6FF"/>
                </a:solidFill>
              </a:defRPr>
            </a:pPr>
            <a:r>
              <a:t>Next, we’re going to TAKE OUR TIME and do TEN gum balls in one circle</a:t>
            </a:r>
          </a:p>
          <a:p>
            <a:pPr>
              <a:defRPr sz="5300">
                <a:solidFill>
                  <a:srgbClr val="3DE6FF"/>
                </a:solidFill>
              </a:defRPr>
            </a:pPr>
            <a:r>
              <a:t>TWENTY in the next </a:t>
            </a:r>
          </a:p>
          <a:p>
            <a:pPr>
              <a:defRPr sz="5300">
                <a:solidFill>
                  <a:srgbClr val="3DE6FF"/>
                </a:solidFill>
              </a:defRPr>
            </a:pPr>
            <a:r>
              <a:t>and</a:t>
            </a:r>
          </a:p>
          <a:p>
            <a:pPr>
              <a:defRPr sz="5300">
                <a:solidFill>
                  <a:srgbClr val="3DE6FF"/>
                </a:solidFill>
              </a:defRPr>
            </a:pPr>
            <a:r>
              <a:t>THIRTY in the next!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rimary colors :WT.jpg" descr="primary colors :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852" y="3517305"/>
            <a:ext cx="13762291" cy="935835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First, we use our primary colors YELLOW, RED, and BLUE in each gum ball machine.  Then, we make the SECONDARY colors, ORANGE, GREEN and PURPLE gum balls!"/>
          <p:cNvSpPr txBox="1"/>
          <p:nvPr/>
        </p:nvSpPr>
        <p:spPr>
          <a:xfrm>
            <a:off x="902750" y="682226"/>
            <a:ext cx="22927286" cy="123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First, we use our primary colors </a:t>
            </a:r>
            <a:r>
              <a:rPr>
                <a:solidFill>
                  <a:srgbClr val="FFFE47"/>
                </a:solidFill>
              </a:rPr>
              <a:t>YELLOW</a:t>
            </a:r>
            <a:r>
              <a:t>, </a:t>
            </a:r>
            <a:r>
              <a:rPr>
                <a:solidFill>
                  <a:srgbClr val="FF593B"/>
                </a:solidFill>
              </a:rPr>
              <a:t>RED</a:t>
            </a:r>
            <a:r>
              <a:t>, and </a:t>
            </a:r>
            <a:r>
              <a:rPr>
                <a:solidFill>
                  <a:srgbClr val="3862FF"/>
                </a:solidFill>
              </a:rPr>
              <a:t>BLUE</a:t>
            </a:r>
            <a:r>
              <a:t> in each gum ball machine.  Then, we make the SECONDARY colors, </a:t>
            </a:r>
            <a:r>
              <a:rPr>
                <a:solidFill>
                  <a:srgbClr val="FFAC34"/>
                </a:solidFill>
              </a:rPr>
              <a:t>ORANGE</a:t>
            </a:r>
            <a:r>
              <a:t>, </a:t>
            </a:r>
            <a:r>
              <a:rPr>
                <a:solidFill>
                  <a:srgbClr val="4BFF3C"/>
                </a:solidFill>
              </a:rPr>
              <a:t>GREEN</a:t>
            </a:r>
            <a:r>
              <a:t> and </a:t>
            </a:r>
            <a:r>
              <a:rPr>
                <a:solidFill>
                  <a:srgbClr val="A03CFF"/>
                </a:solidFill>
              </a:rPr>
              <a:t>PURPLE</a:t>
            </a:r>
            <a:r>
              <a:t> gum balls!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270_001.jpg" descr="270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315" y="1890357"/>
            <a:ext cx="8410542" cy="11506959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Here we are furthered inspired by a Wayne Thiebauld gum ball machine.  Lets add some stripes to help show the curve of the gum balls and to make the background fun!"/>
          <p:cNvSpPr txBox="1"/>
          <p:nvPr/>
        </p:nvSpPr>
        <p:spPr>
          <a:xfrm>
            <a:off x="935086" y="205486"/>
            <a:ext cx="2324100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Here we are furthered inspired by a Wayne Thiebauld gum ball machine.  Lets add some stripes to help show the curve of the gum balls and to make the background fun!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unnamed.jpg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71" y="3725584"/>
            <a:ext cx="12976987" cy="952511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Complementary colors are used for the background - multiplies of 2, 4, 6 for yellow gumballs then 3,6,9 for red and 4,8,12 for blue we are working with sequences!  And then added stripes…"/>
          <p:cNvSpPr txBox="1"/>
          <p:nvPr/>
        </p:nvSpPr>
        <p:spPr>
          <a:xfrm>
            <a:off x="-357155" y="465749"/>
            <a:ext cx="24434801" cy="2879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Complementary colors are used for the background - multiplies of 2, 4, 6 for yellow gumballs then 3,6,9 for red and 4,8,12 for blue we are working with sequences!  And then added stripes </a:t>
            </a:r>
          </a:p>
          <a:p>
            <a:pPr>
              <a:defRPr sz="4600"/>
            </a:pPr>
            <a:r>
              <a:t>To show dimension.  All done by example step by step in studio~!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1"/>
          <p:cNvSpPr txBox="1">
            <a:spLocks noGrp="1"/>
          </p:cNvSpPr>
          <p:nvPr>
            <p:ph type="title"/>
          </p:nvPr>
        </p:nvSpPr>
        <p:spPr>
          <a:xfrm>
            <a:off x="1676400" y="4966287"/>
            <a:ext cx="21031200" cy="2651129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</a:lstStyle>
          <a:p>
            <a:r>
              <a:t>references</a:t>
            </a:r>
          </a:p>
        </p:txBody>
      </p:sp>
      <p:sp>
        <p:nvSpPr>
          <p:cNvPr id="312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3048000" y="6870862"/>
            <a:ext cx="18288000" cy="331152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s-6.jpg" descr="images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92" y="2856328"/>
            <a:ext cx="12532565" cy="994648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Wayne Thiebald was born on November 15, 1920"/>
          <p:cNvSpPr txBox="1"/>
          <p:nvPr/>
        </p:nvSpPr>
        <p:spPr>
          <a:xfrm>
            <a:off x="7196545" y="506384"/>
            <a:ext cx="10370059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/>
              <a:t>Wayne Thiebald was born on November 15, 1920</a:t>
            </a:r>
            <a:r>
              <a:t>  </a:t>
            </a:r>
          </a:p>
        </p:txBody>
      </p:sp>
      <p:sp>
        <p:nvSpPr>
          <p:cNvPr id="206" name="He is an American contemporary painter"/>
          <p:cNvSpPr txBox="1"/>
          <p:nvPr/>
        </p:nvSpPr>
        <p:spPr>
          <a:xfrm>
            <a:off x="8315417" y="1712395"/>
            <a:ext cx="7438442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He is an American contemporary painter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31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2744"/>
            </a:pPr>
            <a:r>
              <a:t>4 </a:t>
            </a:r>
            <a:r>
              <a:rPr u="sng">
                <a:hlinkClick r:id="rId2"/>
              </a:rPr>
              <a:t>sactownmag.com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5 crockerart.org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6 studiointernational.com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7 </a:t>
            </a:r>
            <a:r>
              <a:rPr u="sng">
                <a:hlinkClick r:id="rId3"/>
              </a:rPr>
              <a:t>mutualart.com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8 </a:t>
            </a:r>
            <a:r>
              <a:rPr u="sng">
                <a:hlinkClick r:id="rId4"/>
              </a:rPr>
              <a:t>sjmusart.org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9 </a:t>
            </a:r>
            <a:r>
              <a:rPr u="sng">
                <a:hlinkClick r:id="rId5"/>
              </a:rPr>
              <a:t>artnet.com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10 </a:t>
            </a:r>
            <a:r>
              <a:rPr u="sng">
                <a:hlinkClick r:id="rId6"/>
              </a:rPr>
              <a:t>crownpoint.com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rPr u="sng">
                <a:hlinkClick r:id="rId7"/>
              </a:rPr>
              <a:t>11datebook.sfchronicle.com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12 </a:t>
            </a:r>
            <a:r>
              <a:rPr u="sng">
                <a:hlinkClick r:id="rId8"/>
              </a:rPr>
              <a:t>news.artnet.com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13. </a:t>
            </a:r>
            <a:r>
              <a:rPr u="sng">
                <a:hlinkClick r:id="rId9"/>
              </a:rPr>
              <a:t>nytimes.com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14. </a:t>
            </a:r>
            <a:r>
              <a:rPr u="sng">
                <a:hlinkClick r:id="rId10"/>
              </a:rPr>
              <a:t>theguardian.com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15 </a:t>
            </a:r>
            <a:r>
              <a:rPr u="sng">
                <a:hlinkClick r:id="rId2"/>
              </a:rPr>
              <a:t>sactownmag.com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23 </a:t>
            </a:r>
            <a:r>
              <a:rPr u="sng">
                <a:hlinkClick r:id="rId11"/>
              </a:rPr>
              <a:t>amazon.com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24 </a:t>
            </a:r>
            <a:r>
              <a:rPr u="sng">
                <a:hlinkClick r:id="rId12"/>
              </a:rPr>
              <a:t>lempertz.com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25 </a:t>
            </a:r>
            <a:r>
              <a:rPr u="sng">
                <a:hlinkClick r:id="rId13"/>
              </a:rPr>
              <a:t>dawsoncolefineart.com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26 </a:t>
            </a:r>
            <a:r>
              <a:rPr u="sng">
                <a:hlinkClick r:id="rId14"/>
              </a:rPr>
              <a:t>art.famst.org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creenshot 2021-02-08 at 11.44.19 AM.png" descr="Screenshot 2021-02-08 at 11.44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39" y="1001958"/>
            <a:ext cx="15355922" cy="11516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ownload-3.jpg" descr="download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45" y="2726646"/>
            <a:ext cx="13802511" cy="1071724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e painted slices of pie!"/>
          <p:cNvSpPr txBox="1"/>
          <p:nvPr/>
        </p:nvSpPr>
        <p:spPr>
          <a:xfrm>
            <a:off x="7754740" y="1148543"/>
            <a:ext cx="8021435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>
                <a:solidFill>
                  <a:srgbClr val="FFCF49"/>
                </a:solidFill>
              </a:defRPr>
            </a:pPr>
            <a:r>
              <a:rPr sz="5700"/>
              <a:t>He painted slices of pie!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51" y="1191454"/>
            <a:ext cx="12611549" cy="10795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ownload.jpg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36" y="1813774"/>
            <a:ext cx="16701272" cy="1146286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And slices of cake!"/>
          <p:cNvSpPr txBox="1"/>
          <p:nvPr/>
        </p:nvSpPr>
        <p:spPr>
          <a:xfrm>
            <a:off x="9620787" y="411106"/>
            <a:ext cx="6107330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72EFFF"/>
                </a:solidFill>
              </a:defRPr>
            </a:pPr>
            <a:r>
              <a:rPr sz="5500"/>
              <a:t>And slices of cake!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5" y="2182697"/>
            <a:ext cx="15694030" cy="1067424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And watermelon too!!!"/>
          <p:cNvSpPr txBox="1"/>
          <p:nvPr/>
        </p:nvSpPr>
        <p:spPr>
          <a:xfrm>
            <a:off x="9080912" y="570807"/>
            <a:ext cx="6222176" cy="82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A047"/>
                </a:solidFill>
              </a:defRPr>
            </a:lvl1pPr>
          </a:lstStyle>
          <a:p>
            <a:r>
              <a:t>And watermelon too!!!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download-1.jpg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03" y="2266936"/>
            <a:ext cx="16546736" cy="11011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And funny looking sandwiches with olives on top!"/>
          <p:cNvSpPr txBox="1"/>
          <p:nvPr/>
        </p:nvSpPr>
        <p:spPr>
          <a:xfrm>
            <a:off x="5256971" y="458495"/>
            <a:ext cx="13538303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6FF1E"/>
                </a:solidFill>
              </a:defRPr>
            </a:lvl1pPr>
          </a:lstStyle>
          <a:p>
            <a:r>
              <a:t>And funny looking sandwiches with olives on top!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Custom</PresentationFormat>
  <Paragraphs>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Aller</vt:lpstr>
      <vt:lpstr>Aller Light</vt:lpstr>
      <vt:lpstr>Arial</vt:lpstr>
      <vt:lpstr>Gill Sans MT</vt:lpstr>
      <vt:lpstr>Helvetica Neue</vt:lpstr>
      <vt:lpstr>Helvetica Neue Medium</vt:lpstr>
      <vt:lpstr>20_BasicBlack</vt:lpstr>
      <vt:lpstr>PowerPoint Presentation</vt:lpstr>
      <vt:lpstr>Wayne thiebault</vt:lpstr>
      <vt:lpstr>Wayne Thiebauld Contemporary                     ARTIST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</vt:lpstr>
      <vt:lpstr>PowerPoint Presentation</vt:lpstr>
      <vt:lpstr>materials</vt:lpstr>
      <vt:lpstr>objectives</vt:lpstr>
      <vt:lpstr>objectives</vt:lpstr>
      <vt:lpstr>vocabulary</vt:lpstr>
      <vt:lpstr>Pass or play!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Dupre</dc:creator>
  <cp:lastModifiedBy>Mary Dupre</cp:lastModifiedBy>
  <cp:revision>1</cp:revision>
  <dcterms:modified xsi:type="dcterms:W3CDTF">2022-01-03T18:55:29Z</dcterms:modified>
</cp:coreProperties>
</file>